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99" r:id="rId5"/>
  </p:sldMasterIdLst>
  <p:notesMasterIdLst>
    <p:notesMasterId r:id="rId32"/>
  </p:notesMasterIdLst>
  <p:sldIdLst>
    <p:sldId id="355" r:id="rId6"/>
    <p:sldId id="357" r:id="rId7"/>
    <p:sldId id="382" r:id="rId8"/>
    <p:sldId id="263" r:id="rId9"/>
    <p:sldId id="261" r:id="rId10"/>
    <p:sldId id="264" r:id="rId11"/>
    <p:sldId id="359" r:id="rId12"/>
    <p:sldId id="362" r:id="rId13"/>
    <p:sldId id="378" r:id="rId14"/>
    <p:sldId id="360" r:id="rId15"/>
    <p:sldId id="375" r:id="rId16"/>
    <p:sldId id="351" r:id="rId17"/>
    <p:sldId id="374" r:id="rId18"/>
    <p:sldId id="352" r:id="rId19"/>
    <p:sldId id="373" r:id="rId20"/>
    <p:sldId id="353" r:id="rId21"/>
    <p:sldId id="372" r:id="rId22"/>
    <p:sldId id="381" r:id="rId23"/>
    <p:sldId id="363" r:id="rId24"/>
    <p:sldId id="376" r:id="rId25"/>
    <p:sldId id="380" r:id="rId26"/>
    <p:sldId id="370" r:id="rId27"/>
    <p:sldId id="377" r:id="rId28"/>
    <p:sldId id="368" r:id="rId29"/>
    <p:sldId id="371" r:id="rId30"/>
    <p:sldId id="369"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FB3A689-C942-439B-3270-5D43CAB8955C}" v="70" dt="2025-07-25T12:44:39.474"/>
  </p1510:revLst>
</p1510:revInfo>
</file>

<file path=ppt/tableStyles.xml><?xml version="1.0" encoding="utf-8"?>
<a:tblStyleLst xmlns:a="http://schemas.openxmlformats.org/drawingml/2006/main" def="{5C22544A-7EE6-4342-B048-85BDC9FD1C3A}">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4" autoAdjust="0"/>
    <p:restoredTop sz="81788" autoAdjust="0"/>
  </p:normalViewPr>
  <p:slideViewPr>
    <p:cSldViewPr snapToGrid="0">
      <p:cViewPr>
        <p:scale>
          <a:sx n="60" d="100"/>
          <a:sy n="60" d="100"/>
        </p:scale>
        <p:origin x="1478" y="1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theme" Target="theme/theme1.xml"/><Relationship Id="rId8" Type="http://schemas.openxmlformats.org/officeDocument/2006/relationships/slide" Target="slides/slide3.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st,Alexander C" userId="S::alexcfast@ufl.edu::a1017623-f3fd-4b9c-8e80-974513f09270" providerId="AD" clId="Web-{7FB3A689-C942-439B-3270-5D43CAB8955C}"/>
    <pc:docChg chg="addSld modSld">
      <pc:chgData name="Fast,Alexander C" userId="S::alexcfast@ufl.edu::a1017623-f3fd-4b9c-8e80-974513f09270" providerId="AD" clId="Web-{7FB3A689-C942-439B-3270-5D43CAB8955C}" dt="2025-07-25T12:44:39.474" v="73" actId="14100"/>
      <pc:docMkLst>
        <pc:docMk/>
      </pc:docMkLst>
      <pc:sldChg chg="addSp delSp modSp new mod setBg">
        <pc:chgData name="Fast,Alexander C" userId="S::alexcfast@ufl.edu::a1017623-f3fd-4b9c-8e80-974513f09270" providerId="AD" clId="Web-{7FB3A689-C942-439B-3270-5D43CAB8955C}" dt="2025-07-25T12:44:39.474" v="73" actId="14100"/>
        <pc:sldMkLst>
          <pc:docMk/>
          <pc:sldMk cId="764400570" sldId="382"/>
        </pc:sldMkLst>
        <pc:spChg chg="add del">
          <ac:chgData name="Fast,Alexander C" userId="S::alexcfast@ufl.edu::a1017623-f3fd-4b9c-8e80-974513f09270" providerId="AD" clId="Web-{7FB3A689-C942-439B-3270-5D43CAB8955C}" dt="2025-07-25T12:42:06.562" v="4"/>
          <ac:spMkLst>
            <pc:docMk/>
            <pc:sldMk cId="764400570" sldId="382"/>
            <ac:spMk id="2" creationId="{747F6A53-BFDA-F465-6420-F7A6CBB63F4D}"/>
          </ac:spMkLst>
        </pc:spChg>
        <pc:spChg chg="del">
          <ac:chgData name="Fast,Alexander C" userId="S::alexcfast@ufl.edu::a1017623-f3fd-4b9c-8e80-974513f09270" providerId="AD" clId="Web-{7FB3A689-C942-439B-3270-5D43CAB8955C}" dt="2025-07-25T12:41:55.468" v="1"/>
          <ac:spMkLst>
            <pc:docMk/>
            <pc:sldMk cId="764400570" sldId="382"/>
            <ac:spMk id="3" creationId="{9AFF404D-83FD-5596-9DAE-2B3CA8D78AC0}"/>
          </ac:spMkLst>
        </pc:spChg>
        <pc:spChg chg="add del mod">
          <ac:chgData name="Fast,Alexander C" userId="S::alexcfast@ufl.edu::a1017623-f3fd-4b9c-8e80-974513f09270" providerId="AD" clId="Web-{7FB3A689-C942-439B-3270-5D43CAB8955C}" dt="2025-07-25T12:42:25.234" v="6"/>
          <ac:spMkLst>
            <pc:docMk/>
            <pc:sldMk cId="764400570" sldId="382"/>
            <ac:spMk id="6" creationId="{947A857B-8586-D80F-5F44-EFE109F2211D}"/>
          </ac:spMkLst>
        </pc:spChg>
        <pc:spChg chg="add del">
          <ac:chgData name="Fast,Alexander C" userId="S::alexcfast@ufl.edu::a1017623-f3fd-4b9c-8e80-974513f09270" providerId="AD" clId="Web-{7FB3A689-C942-439B-3270-5D43CAB8955C}" dt="2025-07-25T12:42:06.546" v="3"/>
          <ac:spMkLst>
            <pc:docMk/>
            <pc:sldMk cId="764400570" sldId="382"/>
            <ac:spMk id="9" creationId="{42A4FC2C-047E-45A5-965D-8E1E3BF09BC6}"/>
          </ac:spMkLst>
        </pc:spChg>
        <pc:spChg chg="add mod">
          <ac:chgData name="Fast,Alexander C" userId="S::alexcfast@ufl.edu::a1017623-f3fd-4b9c-8e80-974513f09270" providerId="AD" clId="Web-{7FB3A689-C942-439B-3270-5D43CAB8955C}" dt="2025-07-25T12:44:39.474" v="73" actId="14100"/>
          <ac:spMkLst>
            <pc:docMk/>
            <pc:sldMk cId="764400570" sldId="382"/>
            <ac:spMk id="10" creationId="{825B6D9F-D4D1-158E-0A0B-E4042BCD621E}"/>
          </ac:spMkLst>
        </pc:spChg>
        <pc:spChg chg="add del">
          <ac:chgData name="Fast,Alexander C" userId="S::alexcfast@ufl.edu::a1017623-f3fd-4b9c-8e80-974513f09270" providerId="AD" clId="Web-{7FB3A689-C942-439B-3270-5D43CAB8955C}" dt="2025-07-25T12:42:27.469" v="7"/>
          <ac:spMkLst>
            <pc:docMk/>
            <pc:sldMk cId="764400570" sldId="382"/>
            <ac:spMk id="11" creationId="{E2BA2BD9-7B54-4190-8F06-3EF3658A0020}"/>
          </ac:spMkLst>
        </pc:spChg>
        <pc:spChg chg="add del">
          <ac:chgData name="Fast,Alexander C" userId="S::alexcfast@ufl.edu::a1017623-f3fd-4b9c-8e80-974513f09270" providerId="AD" clId="Web-{7FB3A689-C942-439B-3270-5D43CAB8955C}" dt="2025-07-25T12:44:03.363" v="65"/>
          <ac:spMkLst>
            <pc:docMk/>
            <pc:sldMk cId="764400570" sldId="382"/>
            <ac:spMk id="16" creationId="{42A4FC2C-047E-45A5-965D-8E1E3BF09BC6}"/>
          </ac:spMkLst>
        </pc:spChg>
        <pc:spChg chg="add del">
          <ac:chgData name="Fast,Alexander C" userId="S::alexcfast@ufl.edu::a1017623-f3fd-4b9c-8e80-974513f09270" providerId="AD" clId="Web-{7FB3A689-C942-439B-3270-5D43CAB8955C}" dt="2025-07-25T12:44:15.489" v="66"/>
          <ac:spMkLst>
            <pc:docMk/>
            <pc:sldMk cId="764400570" sldId="382"/>
            <ac:spMk id="20" creationId="{51BEE922-BADA-2EC3-6756-82E35619AAF4}"/>
          </ac:spMkLst>
        </pc:spChg>
        <pc:spChg chg="add">
          <ac:chgData name="Fast,Alexander C" userId="S::alexcfast@ufl.edu::a1017623-f3fd-4b9c-8e80-974513f09270" providerId="AD" clId="Web-{7FB3A689-C942-439B-3270-5D43CAB8955C}" dt="2025-07-25T12:44:03.363" v="65"/>
          <ac:spMkLst>
            <pc:docMk/>
            <pc:sldMk cId="764400570" sldId="382"/>
            <ac:spMk id="23" creationId="{04812C46-200A-4DEB-A05E-3ED6C68C2387}"/>
          </ac:spMkLst>
        </pc:spChg>
        <pc:spChg chg="add">
          <ac:chgData name="Fast,Alexander C" userId="S::alexcfast@ufl.edu::a1017623-f3fd-4b9c-8e80-974513f09270" providerId="AD" clId="Web-{7FB3A689-C942-439B-3270-5D43CAB8955C}" dt="2025-07-25T12:44:03.363" v="65"/>
          <ac:spMkLst>
            <pc:docMk/>
            <pc:sldMk cId="764400570" sldId="382"/>
            <ac:spMk id="25" creationId="{D1EA859B-E555-4109-94F3-6700E046E008}"/>
          </ac:spMkLst>
        </pc:spChg>
        <pc:picChg chg="add del mod ord">
          <ac:chgData name="Fast,Alexander C" userId="S::alexcfast@ufl.edu::a1017623-f3fd-4b9c-8e80-974513f09270" providerId="AD" clId="Web-{7FB3A689-C942-439B-3270-5D43CAB8955C}" dt="2025-07-25T12:42:24.188" v="5"/>
          <ac:picMkLst>
            <pc:docMk/>
            <pc:sldMk cId="764400570" sldId="382"/>
            <ac:picMk id="4" creationId="{2764236F-F141-9AF2-74C4-F2FB74C12C27}"/>
          </ac:picMkLst>
        </pc:picChg>
        <pc:picChg chg="add mod ord">
          <ac:chgData name="Fast,Alexander C" userId="S::alexcfast@ufl.edu::a1017623-f3fd-4b9c-8e80-974513f09270" providerId="AD" clId="Web-{7FB3A689-C942-439B-3270-5D43CAB8955C}" dt="2025-07-25T12:44:03.363" v="65"/>
          <ac:picMkLst>
            <pc:docMk/>
            <pc:sldMk cId="764400570" sldId="382"/>
            <ac:picMk id="7" creationId="{764AC5D8-B5CC-741B-5C47-369D94AAC11E}"/>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FDBBE0-ACCE-4DA2-B91D-B7FE99B5CB16}" type="doc">
      <dgm:prSet loTypeId="urn:microsoft.com/office/officeart/2016/7/layout/RepeatingBendingProcessNew" loCatId="process" qsTypeId="urn:microsoft.com/office/officeart/2005/8/quickstyle/simple1" qsCatId="simple" csTypeId="urn:microsoft.com/office/officeart/2005/8/colors/colorful1" csCatId="colorful" phldr="1"/>
      <dgm:spPr/>
      <dgm:t>
        <a:bodyPr/>
        <a:lstStyle/>
        <a:p>
          <a:endParaRPr lang="en-US"/>
        </a:p>
      </dgm:t>
    </dgm:pt>
    <dgm:pt modelId="{D477A407-77D9-4BCB-82D3-3DA9B73160EA}">
      <dgm:prSet/>
      <dgm:spPr/>
      <dgm:t>
        <a:bodyPr/>
        <a:lstStyle/>
        <a:p>
          <a:r>
            <a:rPr lang="en-US" dirty="0"/>
            <a:t>Crash Course in Protein Biology</a:t>
          </a:r>
        </a:p>
      </dgm:t>
    </dgm:pt>
    <dgm:pt modelId="{6DD72376-12B1-4D3C-A719-D08CD48DF96F}" type="parTrans" cxnId="{8A81ED0A-8F78-48FB-969F-63249253B6E1}">
      <dgm:prSet/>
      <dgm:spPr/>
      <dgm:t>
        <a:bodyPr/>
        <a:lstStyle/>
        <a:p>
          <a:endParaRPr lang="en-US"/>
        </a:p>
      </dgm:t>
    </dgm:pt>
    <dgm:pt modelId="{345EFC56-3D76-4428-A26B-8A40A290931A}" type="sibTrans" cxnId="{8A81ED0A-8F78-48FB-969F-63249253B6E1}">
      <dgm:prSet/>
      <dgm:spPr/>
      <dgm:t>
        <a:bodyPr/>
        <a:lstStyle/>
        <a:p>
          <a:endParaRPr lang="en-US"/>
        </a:p>
      </dgm:t>
    </dgm:pt>
    <dgm:pt modelId="{7C7F0CE8-7B68-4F8B-8486-B4D90D4897F8}">
      <dgm:prSet/>
      <dgm:spPr/>
      <dgm:t>
        <a:bodyPr/>
        <a:lstStyle/>
        <a:p>
          <a:r>
            <a:rPr lang="en-US" dirty="0"/>
            <a:t>Pre-AlphaFold Protein Structure Determination Methods</a:t>
          </a:r>
        </a:p>
      </dgm:t>
    </dgm:pt>
    <dgm:pt modelId="{5A7F8C97-A13E-45B1-9881-73E9BE5749F2}" type="parTrans" cxnId="{3E5EB53B-D83B-4F09-845A-A151AD599816}">
      <dgm:prSet/>
      <dgm:spPr/>
      <dgm:t>
        <a:bodyPr/>
        <a:lstStyle/>
        <a:p>
          <a:endParaRPr lang="en-US"/>
        </a:p>
      </dgm:t>
    </dgm:pt>
    <dgm:pt modelId="{F9E25A20-D60D-49DD-8470-A609F92D8B56}" type="sibTrans" cxnId="{3E5EB53B-D83B-4F09-845A-A151AD599816}">
      <dgm:prSet/>
      <dgm:spPr/>
      <dgm:t>
        <a:bodyPr/>
        <a:lstStyle/>
        <a:p>
          <a:endParaRPr lang="en-US"/>
        </a:p>
      </dgm:t>
    </dgm:pt>
    <dgm:pt modelId="{61B866D0-25D8-411C-8445-BEFAC2B6F507}">
      <dgm:prSet/>
      <dgm:spPr/>
      <dgm:t>
        <a:bodyPr/>
        <a:lstStyle/>
        <a:p>
          <a:r>
            <a:rPr lang="en-US" dirty="0"/>
            <a:t>How AlphaFold3 Works</a:t>
          </a:r>
        </a:p>
      </dgm:t>
    </dgm:pt>
    <dgm:pt modelId="{3FFCDE38-DCD4-4D30-8612-F870321883AF}" type="parTrans" cxnId="{6491E4CE-6387-470E-98C7-DA5591F24E43}">
      <dgm:prSet/>
      <dgm:spPr/>
      <dgm:t>
        <a:bodyPr/>
        <a:lstStyle/>
        <a:p>
          <a:endParaRPr lang="en-US"/>
        </a:p>
      </dgm:t>
    </dgm:pt>
    <dgm:pt modelId="{1DC7B372-C375-4EB0-B2EA-1828788E3A4D}" type="sibTrans" cxnId="{6491E4CE-6387-470E-98C7-DA5591F24E43}">
      <dgm:prSet/>
      <dgm:spPr/>
      <dgm:t>
        <a:bodyPr/>
        <a:lstStyle/>
        <a:p>
          <a:endParaRPr lang="en-US"/>
        </a:p>
      </dgm:t>
    </dgm:pt>
    <dgm:pt modelId="{F2953934-2F37-494F-9696-A3D9EDD93A2E}">
      <dgm:prSet/>
      <dgm:spPr/>
      <dgm:t>
        <a:bodyPr/>
        <a:lstStyle/>
        <a:p>
          <a:r>
            <a:rPr lang="en-US" dirty="0"/>
            <a:t>Limitations and Applications of AlphaFold3</a:t>
          </a:r>
        </a:p>
      </dgm:t>
    </dgm:pt>
    <dgm:pt modelId="{6B61B215-21F5-480A-B5B3-F0BF224D2866}" type="parTrans" cxnId="{38A4B3D2-AF5A-4F3D-9409-2B21C7FEE8C8}">
      <dgm:prSet/>
      <dgm:spPr/>
      <dgm:t>
        <a:bodyPr/>
        <a:lstStyle/>
        <a:p>
          <a:endParaRPr lang="en-US"/>
        </a:p>
      </dgm:t>
    </dgm:pt>
    <dgm:pt modelId="{BBAB1CB2-E5A6-4CA6-957F-EC4D71A5BFB4}" type="sibTrans" cxnId="{38A4B3D2-AF5A-4F3D-9409-2B21C7FEE8C8}">
      <dgm:prSet/>
      <dgm:spPr/>
      <dgm:t>
        <a:bodyPr/>
        <a:lstStyle/>
        <a:p>
          <a:endParaRPr lang="en-US"/>
        </a:p>
      </dgm:t>
    </dgm:pt>
    <dgm:pt modelId="{19E9BEAA-3848-4B97-BCE1-FA4AEC459A3C}">
      <dgm:prSet/>
      <dgm:spPr/>
      <dgm:t>
        <a:bodyPr/>
        <a:lstStyle/>
        <a:p>
          <a:r>
            <a:rPr lang="en-US" dirty="0"/>
            <a:t>Future Directions of AlphaFold</a:t>
          </a:r>
        </a:p>
      </dgm:t>
    </dgm:pt>
    <dgm:pt modelId="{8FCB0ABC-1044-4F27-9066-073E9F23663B}" type="parTrans" cxnId="{1F185660-1438-437D-A099-7501F8E16DF1}">
      <dgm:prSet/>
      <dgm:spPr/>
      <dgm:t>
        <a:bodyPr/>
        <a:lstStyle/>
        <a:p>
          <a:endParaRPr lang="en-US"/>
        </a:p>
      </dgm:t>
    </dgm:pt>
    <dgm:pt modelId="{26DA348C-C15D-45BD-9FA1-E340CE257181}" type="sibTrans" cxnId="{1F185660-1438-437D-A099-7501F8E16DF1}">
      <dgm:prSet/>
      <dgm:spPr/>
      <dgm:t>
        <a:bodyPr/>
        <a:lstStyle/>
        <a:p>
          <a:endParaRPr lang="en-US"/>
        </a:p>
      </dgm:t>
    </dgm:pt>
    <dgm:pt modelId="{C62E1DC9-AF8F-4B87-802D-4ADEB00B9108}">
      <dgm:prSet/>
      <dgm:spPr>
        <a:solidFill>
          <a:schemeClr val="bg2">
            <a:lumMod val="75000"/>
          </a:schemeClr>
        </a:solidFill>
      </dgm:spPr>
      <dgm:t>
        <a:bodyPr/>
        <a:lstStyle/>
        <a:p>
          <a:r>
            <a:rPr lang="en-US" dirty="0"/>
            <a:t>Hands-On with AlphaFold3</a:t>
          </a:r>
        </a:p>
      </dgm:t>
    </dgm:pt>
    <dgm:pt modelId="{7F4070F4-ECB8-4ADB-8F06-A14ECE57B994}" type="parTrans" cxnId="{2382DACA-A8C4-4299-A45D-14D1348E746A}">
      <dgm:prSet/>
      <dgm:spPr/>
      <dgm:t>
        <a:bodyPr/>
        <a:lstStyle/>
        <a:p>
          <a:endParaRPr lang="en-US"/>
        </a:p>
      </dgm:t>
    </dgm:pt>
    <dgm:pt modelId="{068EEDB2-213F-4981-893A-8476274B60AA}" type="sibTrans" cxnId="{2382DACA-A8C4-4299-A45D-14D1348E746A}">
      <dgm:prSet/>
      <dgm:spPr/>
      <dgm:t>
        <a:bodyPr/>
        <a:lstStyle/>
        <a:p>
          <a:endParaRPr lang="en-US"/>
        </a:p>
      </dgm:t>
    </dgm:pt>
    <dgm:pt modelId="{62D3675C-DB88-46FC-8825-847D49E1C19E}" type="pres">
      <dgm:prSet presAssocID="{13FDBBE0-ACCE-4DA2-B91D-B7FE99B5CB16}" presName="Name0" presStyleCnt="0">
        <dgm:presLayoutVars>
          <dgm:dir/>
          <dgm:resizeHandles val="exact"/>
        </dgm:presLayoutVars>
      </dgm:prSet>
      <dgm:spPr/>
    </dgm:pt>
    <dgm:pt modelId="{ED6BDD4A-B387-40D0-AB7F-2BAA2A7B36B4}" type="pres">
      <dgm:prSet presAssocID="{D477A407-77D9-4BCB-82D3-3DA9B73160EA}" presName="node" presStyleLbl="node1" presStyleIdx="0" presStyleCnt="6">
        <dgm:presLayoutVars>
          <dgm:bulletEnabled val="1"/>
        </dgm:presLayoutVars>
      </dgm:prSet>
      <dgm:spPr/>
    </dgm:pt>
    <dgm:pt modelId="{9706B1E2-71F5-410E-9270-B77BF5D386E8}" type="pres">
      <dgm:prSet presAssocID="{345EFC56-3D76-4428-A26B-8A40A290931A}" presName="sibTrans" presStyleLbl="sibTrans1D1" presStyleIdx="0" presStyleCnt="5"/>
      <dgm:spPr/>
    </dgm:pt>
    <dgm:pt modelId="{0052CEF3-FE8B-49E5-B2CA-1D67075CCA52}" type="pres">
      <dgm:prSet presAssocID="{345EFC56-3D76-4428-A26B-8A40A290931A}" presName="connectorText" presStyleLbl="sibTrans1D1" presStyleIdx="0" presStyleCnt="5"/>
      <dgm:spPr/>
    </dgm:pt>
    <dgm:pt modelId="{D8882C0F-BDB4-4CA4-9C36-F66ECB27D19B}" type="pres">
      <dgm:prSet presAssocID="{7C7F0CE8-7B68-4F8B-8486-B4D90D4897F8}" presName="node" presStyleLbl="node1" presStyleIdx="1" presStyleCnt="6">
        <dgm:presLayoutVars>
          <dgm:bulletEnabled val="1"/>
        </dgm:presLayoutVars>
      </dgm:prSet>
      <dgm:spPr/>
    </dgm:pt>
    <dgm:pt modelId="{CEC62709-4F07-4067-912C-90D3C789ECA2}" type="pres">
      <dgm:prSet presAssocID="{F9E25A20-D60D-49DD-8470-A609F92D8B56}" presName="sibTrans" presStyleLbl="sibTrans1D1" presStyleIdx="1" presStyleCnt="5"/>
      <dgm:spPr/>
    </dgm:pt>
    <dgm:pt modelId="{4D9921EC-837B-471E-9B30-0452C7D3AC70}" type="pres">
      <dgm:prSet presAssocID="{F9E25A20-D60D-49DD-8470-A609F92D8B56}" presName="connectorText" presStyleLbl="sibTrans1D1" presStyleIdx="1" presStyleCnt="5"/>
      <dgm:spPr/>
    </dgm:pt>
    <dgm:pt modelId="{3C78F315-8086-430C-83DD-DFD47B1D23F6}" type="pres">
      <dgm:prSet presAssocID="{61B866D0-25D8-411C-8445-BEFAC2B6F507}" presName="node" presStyleLbl="node1" presStyleIdx="2" presStyleCnt="6">
        <dgm:presLayoutVars>
          <dgm:bulletEnabled val="1"/>
        </dgm:presLayoutVars>
      </dgm:prSet>
      <dgm:spPr/>
    </dgm:pt>
    <dgm:pt modelId="{D5615D3F-B979-4463-AB07-3D8619F03346}" type="pres">
      <dgm:prSet presAssocID="{1DC7B372-C375-4EB0-B2EA-1828788E3A4D}" presName="sibTrans" presStyleLbl="sibTrans1D1" presStyleIdx="2" presStyleCnt="5"/>
      <dgm:spPr/>
    </dgm:pt>
    <dgm:pt modelId="{195E0173-2312-4AE0-BD6E-E99B4348DBCA}" type="pres">
      <dgm:prSet presAssocID="{1DC7B372-C375-4EB0-B2EA-1828788E3A4D}" presName="connectorText" presStyleLbl="sibTrans1D1" presStyleIdx="2" presStyleCnt="5"/>
      <dgm:spPr/>
    </dgm:pt>
    <dgm:pt modelId="{D28948E5-9E5C-4C35-B92F-127C2E6C2973}" type="pres">
      <dgm:prSet presAssocID="{F2953934-2F37-494F-9696-A3D9EDD93A2E}" presName="node" presStyleLbl="node1" presStyleIdx="3" presStyleCnt="6">
        <dgm:presLayoutVars>
          <dgm:bulletEnabled val="1"/>
        </dgm:presLayoutVars>
      </dgm:prSet>
      <dgm:spPr/>
    </dgm:pt>
    <dgm:pt modelId="{111A65DC-362E-41E7-9CBD-72FB9FE53402}" type="pres">
      <dgm:prSet presAssocID="{BBAB1CB2-E5A6-4CA6-957F-EC4D71A5BFB4}" presName="sibTrans" presStyleLbl="sibTrans1D1" presStyleIdx="3" presStyleCnt="5"/>
      <dgm:spPr/>
    </dgm:pt>
    <dgm:pt modelId="{85F9F362-46F8-46C4-A0D9-9C628EF4EB71}" type="pres">
      <dgm:prSet presAssocID="{BBAB1CB2-E5A6-4CA6-957F-EC4D71A5BFB4}" presName="connectorText" presStyleLbl="sibTrans1D1" presStyleIdx="3" presStyleCnt="5"/>
      <dgm:spPr/>
    </dgm:pt>
    <dgm:pt modelId="{77FAEE5F-758A-4C28-AF06-E1621A54192E}" type="pres">
      <dgm:prSet presAssocID="{19E9BEAA-3848-4B97-BCE1-FA4AEC459A3C}" presName="node" presStyleLbl="node1" presStyleIdx="4" presStyleCnt="6">
        <dgm:presLayoutVars>
          <dgm:bulletEnabled val="1"/>
        </dgm:presLayoutVars>
      </dgm:prSet>
      <dgm:spPr/>
    </dgm:pt>
    <dgm:pt modelId="{C1432F88-2B0D-4319-94CD-7485E1B230B4}" type="pres">
      <dgm:prSet presAssocID="{26DA348C-C15D-45BD-9FA1-E340CE257181}" presName="sibTrans" presStyleLbl="sibTrans1D1" presStyleIdx="4" presStyleCnt="5"/>
      <dgm:spPr/>
    </dgm:pt>
    <dgm:pt modelId="{6F22014A-E3CB-40AC-AD77-E6260D4AD589}" type="pres">
      <dgm:prSet presAssocID="{26DA348C-C15D-45BD-9FA1-E340CE257181}" presName="connectorText" presStyleLbl="sibTrans1D1" presStyleIdx="4" presStyleCnt="5"/>
      <dgm:spPr/>
    </dgm:pt>
    <dgm:pt modelId="{83F1177F-B34F-4C6F-8901-983E22832707}" type="pres">
      <dgm:prSet presAssocID="{C62E1DC9-AF8F-4B87-802D-4ADEB00B9108}" presName="node" presStyleLbl="node1" presStyleIdx="5" presStyleCnt="6">
        <dgm:presLayoutVars>
          <dgm:bulletEnabled val="1"/>
        </dgm:presLayoutVars>
      </dgm:prSet>
      <dgm:spPr/>
    </dgm:pt>
  </dgm:ptLst>
  <dgm:cxnLst>
    <dgm:cxn modelId="{5FB0FF02-79D3-4C6C-8DF3-C88B8E572FD7}" type="presOf" srcId="{F9E25A20-D60D-49DD-8470-A609F92D8B56}" destId="{4D9921EC-837B-471E-9B30-0452C7D3AC70}" srcOrd="1" destOrd="0" presId="urn:microsoft.com/office/officeart/2016/7/layout/RepeatingBendingProcessNew"/>
    <dgm:cxn modelId="{8A81ED0A-8F78-48FB-969F-63249253B6E1}" srcId="{13FDBBE0-ACCE-4DA2-B91D-B7FE99B5CB16}" destId="{D477A407-77D9-4BCB-82D3-3DA9B73160EA}" srcOrd="0" destOrd="0" parTransId="{6DD72376-12B1-4D3C-A719-D08CD48DF96F}" sibTransId="{345EFC56-3D76-4428-A26B-8A40A290931A}"/>
    <dgm:cxn modelId="{ECB70B0E-53E2-4760-8A64-E29479A22F06}" type="presOf" srcId="{BBAB1CB2-E5A6-4CA6-957F-EC4D71A5BFB4}" destId="{85F9F362-46F8-46C4-A0D9-9C628EF4EB71}" srcOrd="1" destOrd="0" presId="urn:microsoft.com/office/officeart/2016/7/layout/RepeatingBendingProcessNew"/>
    <dgm:cxn modelId="{94A8E123-616F-4CDC-A488-24B0B5779080}" type="presOf" srcId="{7C7F0CE8-7B68-4F8B-8486-B4D90D4897F8}" destId="{D8882C0F-BDB4-4CA4-9C36-F66ECB27D19B}" srcOrd="0" destOrd="0" presId="urn:microsoft.com/office/officeart/2016/7/layout/RepeatingBendingProcessNew"/>
    <dgm:cxn modelId="{7E4D4826-8842-403C-B555-B2F0BE641235}" type="presOf" srcId="{1DC7B372-C375-4EB0-B2EA-1828788E3A4D}" destId="{195E0173-2312-4AE0-BD6E-E99B4348DBCA}" srcOrd="1" destOrd="0" presId="urn:microsoft.com/office/officeart/2016/7/layout/RepeatingBendingProcessNew"/>
    <dgm:cxn modelId="{3E5EB53B-D83B-4F09-845A-A151AD599816}" srcId="{13FDBBE0-ACCE-4DA2-B91D-B7FE99B5CB16}" destId="{7C7F0CE8-7B68-4F8B-8486-B4D90D4897F8}" srcOrd="1" destOrd="0" parTransId="{5A7F8C97-A13E-45B1-9881-73E9BE5749F2}" sibTransId="{F9E25A20-D60D-49DD-8470-A609F92D8B56}"/>
    <dgm:cxn modelId="{1F185660-1438-437D-A099-7501F8E16DF1}" srcId="{13FDBBE0-ACCE-4DA2-B91D-B7FE99B5CB16}" destId="{19E9BEAA-3848-4B97-BCE1-FA4AEC459A3C}" srcOrd="4" destOrd="0" parTransId="{8FCB0ABC-1044-4F27-9066-073E9F23663B}" sibTransId="{26DA348C-C15D-45BD-9FA1-E340CE257181}"/>
    <dgm:cxn modelId="{A5FE8D49-85D1-47F6-9162-81A15CFDF373}" type="presOf" srcId="{1DC7B372-C375-4EB0-B2EA-1828788E3A4D}" destId="{D5615D3F-B979-4463-AB07-3D8619F03346}" srcOrd="0" destOrd="0" presId="urn:microsoft.com/office/officeart/2016/7/layout/RepeatingBendingProcessNew"/>
    <dgm:cxn modelId="{7E14FF6F-7374-434A-A0CC-EA91AB5CAE0F}" type="presOf" srcId="{345EFC56-3D76-4428-A26B-8A40A290931A}" destId="{0052CEF3-FE8B-49E5-B2CA-1D67075CCA52}" srcOrd="1" destOrd="0" presId="urn:microsoft.com/office/officeart/2016/7/layout/RepeatingBendingProcessNew"/>
    <dgm:cxn modelId="{97520B56-C212-4347-8460-E3F5041A7F88}" type="presOf" srcId="{19E9BEAA-3848-4B97-BCE1-FA4AEC459A3C}" destId="{77FAEE5F-758A-4C28-AF06-E1621A54192E}" srcOrd="0" destOrd="0" presId="urn:microsoft.com/office/officeart/2016/7/layout/RepeatingBendingProcessNew"/>
    <dgm:cxn modelId="{87128F56-7A27-4C14-A371-EE391D2A9F93}" type="presOf" srcId="{F9E25A20-D60D-49DD-8470-A609F92D8B56}" destId="{CEC62709-4F07-4067-912C-90D3C789ECA2}" srcOrd="0" destOrd="0" presId="urn:microsoft.com/office/officeart/2016/7/layout/RepeatingBendingProcessNew"/>
    <dgm:cxn modelId="{73D8B98A-1778-4B44-90E7-F3C6866FC971}" type="presOf" srcId="{F2953934-2F37-494F-9696-A3D9EDD93A2E}" destId="{D28948E5-9E5C-4C35-B92F-127C2E6C2973}" srcOrd="0" destOrd="0" presId="urn:microsoft.com/office/officeart/2016/7/layout/RepeatingBendingProcessNew"/>
    <dgm:cxn modelId="{604DB5A0-D3C0-49D5-846D-343AD8DD4BE7}" type="presOf" srcId="{D477A407-77D9-4BCB-82D3-3DA9B73160EA}" destId="{ED6BDD4A-B387-40D0-AB7F-2BAA2A7B36B4}" srcOrd="0" destOrd="0" presId="urn:microsoft.com/office/officeart/2016/7/layout/RepeatingBendingProcessNew"/>
    <dgm:cxn modelId="{2B04C9BA-E3E3-4BA2-A5B2-58A4EA4121E3}" type="presOf" srcId="{13FDBBE0-ACCE-4DA2-B91D-B7FE99B5CB16}" destId="{62D3675C-DB88-46FC-8825-847D49E1C19E}" srcOrd="0" destOrd="0" presId="urn:microsoft.com/office/officeart/2016/7/layout/RepeatingBendingProcessNew"/>
    <dgm:cxn modelId="{CAAAACC4-0AB9-480F-BD25-F04858A454CF}" type="presOf" srcId="{26DA348C-C15D-45BD-9FA1-E340CE257181}" destId="{6F22014A-E3CB-40AC-AD77-E6260D4AD589}" srcOrd="1" destOrd="0" presId="urn:microsoft.com/office/officeart/2016/7/layout/RepeatingBendingProcessNew"/>
    <dgm:cxn modelId="{4CEFEAC8-F6C0-48BD-83F9-80EED373D748}" type="presOf" srcId="{345EFC56-3D76-4428-A26B-8A40A290931A}" destId="{9706B1E2-71F5-410E-9270-B77BF5D386E8}" srcOrd="0" destOrd="0" presId="urn:microsoft.com/office/officeart/2016/7/layout/RepeatingBendingProcessNew"/>
    <dgm:cxn modelId="{2382DACA-A8C4-4299-A45D-14D1348E746A}" srcId="{13FDBBE0-ACCE-4DA2-B91D-B7FE99B5CB16}" destId="{C62E1DC9-AF8F-4B87-802D-4ADEB00B9108}" srcOrd="5" destOrd="0" parTransId="{7F4070F4-ECB8-4ADB-8F06-A14ECE57B994}" sibTransId="{068EEDB2-213F-4981-893A-8476274B60AA}"/>
    <dgm:cxn modelId="{756734CD-60C4-4484-B7EB-6AD552F73260}" type="presOf" srcId="{26DA348C-C15D-45BD-9FA1-E340CE257181}" destId="{C1432F88-2B0D-4319-94CD-7485E1B230B4}" srcOrd="0" destOrd="0" presId="urn:microsoft.com/office/officeart/2016/7/layout/RepeatingBendingProcessNew"/>
    <dgm:cxn modelId="{6491E4CE-6387-470E-98C7-DA5591F24E43}" srcId="{13FDBBE0-ACCE-4DA2-B91D-B7FE99B5CB16}" destId="{61B866D0-25D8-411C-8445-BEFAC2B6F507}" srcOrd="2" destOrd="0" parTransId="{3FFCDE38-DCD4-4D30-8612-F870321883AF}" sibTransId="{1DC7B372-C375-4EB0-B2EA-1828788E3A4D}"/>
    <dgm:cxn modelId="{38A4B3D2-AF5A-4F3D-9409-2B21C7FEE8C8}" srcId="{13FDBBE0-ACCE-4DA2-B91D-B7FE99B5CB16}" destId="{F2953934-2F37-494F-9696-A3D9EDD93A2E}" srcOrd="3" destOrd="0" parTransId="{6B61B215-21F5-480A-B5B3-F0BF224D2866}" sibTransId="{BBAB1CB2-E5A6-4CA6-957F-EC4D71A5BFB4}"/>
    <dgm:cxn modelId="{82ABE7DA-7569-4DFF-B075-51D63EF97D8E}" type="presOf" srcId="{C62E1DC9-AF8F-4B87-802D-4ADEB00B9108}" destId="{83F1177F-B34F-4C6F-8901-983E22832707}" srcOrd="0" destOrd="0" presId="urn:microsoft.com/office/officeart/2016/7/layout/RepeatingBendingProcessNew"/>
    <dgm:cxn modelId="{79576AE1-EF66-417C-A555-9C49FB8A634E}" type="presOf" srcId="{61B866D0-25D8-411C-8445-BEFAC2B6F507}" destId="{3C78F315-8086-430C-83DD-DFD47B1D23F6}" srcOrd="0" destOrd="0" presId="urn:microsoft.com/office/officeart/2016/7/layout/RepeatingBendingProcessNew"/>
    <dgm:cxn modelId="{477580E7-0062-4037-9914-2B1E6337A66F}" type="presOf" srcId="{BBAB1CB2-E5A6-4CA6-957F-EC4D71A5BFB4}" destId="{111A65DC-362E-41E7-9CBD-72FB9FE53402}" srcOrd="0" destOrd="0" presId="urn:microsoft.com/office/officeart/2016/7/layout/RepeatingBendingProcessNew"/>
    <dgm:cxn modelId="{AD7FF3EC-923A-4EAF-8950-18EB22163D87}" type="presParOf" srcId="{62D3675C-DB88-46FC-8825-847D49E1C19E}" destId="{ED6BDD4A-B387-40D0-AB7F-2BAA2A7B36B4}" srcOrd="0" destOrd="0" presId="urn:microsoft.com/office/officeart/2016/7/layout/RepeatingBendingProcessNew"/>
    <dgm:cxn modelId="{5301CA61-2A89-4013-8EAC-5B215BC1F79C}" type="presParOf" srcId="{62D3675C-DB88-46FC-8825-847D49E1C19E}" destId="{9706B1E2-71F5-410E-9270-B77BF5D386E8}" srcOrd="1" destOrd="0" presId="urn:microsoft.com/office/officeart/2016/7/layout/RepeatingBendingProcessNew"/>
    <dgm:cxn modelId="{3B4D4A21-D8E5-4D70-AAB4-252F6BE614E0}" type="presParOf" srcId="{9706B1E2-71F5-410E-9270-B77BF5D386E8}" destId="{0052CEF3-FE8B-49E5-B2CA-1D67075CCA52}" srcOrd="0" destOrd="0" presId="urn:microsoft.com/office/officeart/2016/7/layout/RepeatingBendingProcessNew"/>
    <dgm:cxn modelId="{9207FD2A-3CBF-4893-AE9B-1ECD82AA2DAE}" type="presParOf" srcId="{62D3675C-DB88-46FC-8825-847D49E1C19E}" destId="{D8882C0F-BDB4-4CA4-9C36-F66ECB27D19B}" srcOrd="2" destOrd="0" presId="urn:microsoft.com/office/officeart/2016/7/layout/RepeatingBendingProcessNew"/>
    <dgm:cxn modelId="{0F275EE3-E868-45E0-BF89-598BEBCF47F0}" type="presParOf" srcId="{62D3675C-DB88-46FC-8825-847D49E1C19E}" destId="{CEC62709-4F07-4067-912C-90D3C789ECA2}" srcOrd="3" destOrd="0" presId="urn:microsoft.com/office/officeart/2016/7/layout/RepeatingBendingProcessNew"/>
    <dgm:cxn modelId="{D7A3181A-F68F-4041-8543-BD63A97636DB}" type="presParOf" srcId="{CEC62709-4F07-4067-912C-90D3C789ECA2}" destId="{4D9921EC-837B-471E-9B30-0452C7D3AC70}" srcOrd="0" destOrd="0" presId="urn:microsoft.com/office/officeart/2016/7/layout/RepeatingBendingProcessNew"/>
    <dgm:cxn modelId="{55F0E0A2-6EB9-4365-88C8-638B241AEF39}" type="presParOf" srcId="{62D3675C-DB88-46FC-8825-847D49E1C19E}" destId="{3C78F315-8086-430C-83DD-DFD47B1D23F6}" srcOrd="4" destOrd="0" presId="urn:microsoft.com/office/officeart/2016/7/layout/RepeatingBendingProcessNew"/>
    <dgm:cxn modelId="{27ED1A4B-9B19-4E26-A04F-68A295B20606}" type="presParOf" srcId="{62D3675C-DB88-46FC-8825-847D49E1C19E}" destId="{D5615D3F-B979-4463-AB07-3D8619F03346}" srcOrd="5" destOrd="0" presId="urn:microsoft.com/office/officeart/2016/7/layout/RepeatingBendingProcessNew"/>
    <dgm:cxn modelId="{537EF6AC-9C04-4661-88EC-9BC981218521}" type="presParOf" srcId="{D5615D3F-B979-4463-AB07-3D8619F03346}" destId="{195E0173-2312-4AE0-BD6E-E99B4348DBCA}" srcOrd="0" destOrd="0" presId="urn:microsoft.com/office/officeart/2016/7/layout/RepeatingBendingProcessNew"/>
    <dgm:cxn modelId="{E4BB534D-44FA-4DE8-9348-075C867EDA06}" type="presParOf" srcId="{62D3675C-DB88-46FC-8825-847D49E1C19E}" destId="{D28948E5-9E5C-4C35-B92F-127C2E6C2973}" srcOrd="6" destOrd="0" presId="urn:microsoft.com/office/officeart/2016/7/layout/RepeatingBendingProcessNew"/>
    <dgm:cxn modelId="{76886E60-F9D4-43B0-9042-D63560EC817C}" type="presParOf" srcId="{62D3675C-DB88-46FC-8825-847D49E1C19E}" destId="{111A65DC-362E-41E7-9CBD-72FB9FE53402}" srcOrd="7" destOrd="0" presId="urn:microsoft.com/office/officeart/2016/7/layout/RepeatingBendingProcessNew"/>
    <dgm:cxn modelId="{768EADC2-3988-4DA3-83E5-A3D19523454C}" type="presParOf" srcId="{111A65DC-362E-41E7-9CBD-72FB9FE53402}" destId="{85F9F362-46F8-46C4-A0D9-9C628EF4EB71}" srcOrd="0" destOrd="0" presId="urn:microsoft.com/office/officeart/2016/7/layout/RepeatingBendingProcessNew"/>
    <dgm:cxn modelId="{3F10D52E-B467-4A03-92DC-F9C9F1BDE58D}" type="presParOf" srcId="{62D3675C-DB88-46FC-8825-847D49E1C19E}" destId="{77FAEE5F-758A-4C28-AF06-E1621A54192E}" srcOrd="8" destOrd="0" presId="urn:microsoft.com/office/officeart/2016/7/layout/RepeatingBendingProcessNew"/>
    <dgm:cxn modelId="{FB22C5DE-475F-405C-82BB-1D38BB311414}" type="presParOf" srcId="{62D3675C-DB88-46FC-8825-847D49E1C19E}" destId="{C1432F88-2B0D-4319-94CD-7485E1B230B4}" srcOrd="9" destOrd="0" presId="urn:microsoft.com/office/officeart/2016/7/layout/RepeatingBendingProcessNew"/>
    <dgm:cxn modelId="{B0EDE87A-D4B7-4B28-85D0-D32DC82643BC}" type="presParOf" srcId="{C1432F88-2B0D-4319-94CD-7485E1B230B4}" destId="{6F22014A-E3CB-40AC-AD77-E6260D4AD589}" srcOrd="0" destOrd="0" presId="urn:microsoft.com/office/officeart/2016/7/layout/RepeatingBendingProcessNew"/>
    <dgm:cxn modelId="{84C5EF0B-D076-41B7-8B50-9DDC040C5FDD}" type="presParOf" srcId="{62D3675C-DB88-46FC-8825-847D49E1C19E}" destId="{83F1177F-B34F-4C6F-8901-983E22832707}" srcOrd="10" destOrd="0" presId="urn:microsoft.com/office/officeart/2016/7/layout/RepeatingBendingProcessNew"/>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06B1E2-71F5-410E-9270-B77BF5D386E8}">
      <dsp:nvSpPr>
        <dsp:cNvPr id="0" name=""/>
        <dsp:cNvSpPr/>
      </dsp:nvSpPr>
      <dsp:spPr>
        <a:xfrm>
          <a:off x="2614981" y="709129"/>
          <a:ext cx="546965" cy="91440"/>
        </a:xfrm>
        <a:custGeom>
          <a:avLst/>
          <a:gdLst/>
          <a:ahLst/>
          <a:cxnLst/>
          <a:rect l="0" t="0" r="0" b="0"/>
          <a:pathLst>
            <a:path>
              <a:moveTo>
                <a:pt x="0" y="45720"/>
              </a:moveTo>
              <a:lnTo>
                <a:pt x="546965" y="45720"/>
              </a:lnTo>
            </a:path>
          </a:pathLst>
        </a:custGeom>
        <a:noFill/>
        <a:ln w="1270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74024" y="751961"/>
        <a:ext cx="28878" cy="5775"/>
      </dsp:txXfrm>
    </dsp:sp>
    <dsp:sp modelId="{ED6BDD4A-B387-40D0-AB7F-2BAA2A7B36B4}">
      <dsp:nvSpPr>
        <dsp:cNvPr id="0" name=""/>
        <dsp:cNvSpPr/>
      </dsp:nvSpPr>
      <dsp:spPr>
        <a:xfrm>
          <a:off x="105624" y="1502"/>
          <a:ext cx="2511156" cy="1506693"/>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977900">
            <a:lnSpc>
              <a:spcPct val="90000"/>
            </a:lnSpc>
            <a:spcBef>
              <a:spcPct val="0"/>
            </a:spcBef>
            <a:spcAft>
              <a:spcPct val="35000"/>
            </a:spcAft>
            <a:buNone/>
          </a:pPr>
          <a:r>
            <a:rPr lang="en-US" sz="2200" kern="1200" dirty="0"/>
            <a:t>Crash Course in Protein Biology</a:t>
          </a:r>
        </a:p>
      </dsp:txBody>
      <dsp:txXfrm>
        <a:off x="105624" y="1502"/>
        <a:ext cx="2511156" cy="1506693"/>
      </dsp:txXfrm>
    </dsp:sp>
    <dsp:sp modelId="{CEC62709-4F07-4067-912C-90D3C789ECA2}">
      <dsp:nvSpPr>
        <dsp:cNvPr id="0" name=""/>
        <dsp:cNvSpPr/>
      </dsp:nvSpPr>
      <dsp:spPr>
        <a:xfrm>
          <a:off x="1361202" y="1506396"/>
          <a:ext cx="3088722" cy="546965"/>
        </a:xfrm>
        <a:custGeom>
          <a:avLst/>
          <a:gdLst/>
          <a:ahLst/>
          <a:cxnLst/>
          <a:rect l="0" t="0" r="0" b="0"/>
          <a:pathLst>
            <a:path>
              <a:moveTo>
                <a:pt x="3088722" y="0"/>
              </a:moveTo>
              <a:lnTo>
                <a:pt x="3088722" y="290582"/>
              </a:lnTo>
              <a:lnTo>
                <a:pt x="0" y="290582"/>
              </a:lnTo>
              <a:lnTo>
                <a:pt x="0" y="546965"/>
              </a:lnTo>
            </a:path>
          </a:pathLst>
        </a:custGeom>
        <a:noFill/>
        <a:ln w="1270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27007" y="1776991"/>
        <a:ext cx="157112" cy="5775"/>
      </dsp:txXfrm>
    </dsp:sp>
    <dsp:sp modelId="{D8882C0F-BDB4-4CA4-9C36-F66ECB27D19B}">
      <dsp:nvSpPr>
        <dsp:cNvPr id="0" name=""/>
        <dsp:cNvSpPr/>
      </dsp:nvSpPr>
      <dsp:spPr>
        <a:xfrm>
          <a:off x="3194346" y="1502"/>
          <a:ext cx="2511156" cy="1506693"/>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977900">
            <a:lnSpc>
              <a:spcPct val="90000"/>
            </a:lnSpc>
            <a:spcBef>
              <a:spcPct val="0"/>
            </a:spcBef>
            <a:spcAft>
              <a:spcPct val="35000"/>
            </a:spcAft>
            <a:buNone/>
          </a:pPr>
          <a:r>
            <a:rPr lang="en-US" sz="2200" kern="1200" dirty="0"/>
            <a:t>Pre-AlphaFold Protein Structure Determination Methods</a:t>
          </a:r>
        </a:p>
      </dsp:txBody>
      <dsp:txXfrm>
        <a:off x="3194346" y="1502"/>
        <a:ext cx="2511156" cy="1506693"/>
      </dsp:txXfrm>
    </dsp:sp>
    <dsp:sp modelId="{D5615D3F-B979-4463-AB07-3D8619F03346}">
      <dsp:nvSpPr>
        <dsp:cNvPr id="0" name=""/>
        <dsp:cNvSpPr/>
      </dsp:nvSpPr>
      <dsp:spPr>
        <a:xfrm>
          <a:off x="2614981" y="2793389"/>
          <a:ext cx="546965" cy="91440"/>
        </a:xfrm>
        <a:custGeom>
          <a:avLst/>
          <a:gdLst/>
          <a:ahLst/>
          <a:cxnLst/>
          <a:rect l="0" t="0" r="0" b="0"/>
          <a:pathLst>
            <a:path>
              <a:moveTo>
                <a:pt x="0" y="45720"/>
              </a:moveTo>
              <a:lnTo>
                <a:pt x="546965" y="45720"/>
              </a:lnTo>
            </a:path>
          </a:pathLst>
        </a:custGeom>
        <a:noFill/>
        <a:ln w="1270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74024" y="2836221"/>
        <a:ext cx="28878" cy="5775"/>
      </dsp:txXfrm>
    </dsp:sp>
    <dsp:sp modelId="{3C78F315-8086-430C-83DD-DFD47B1D23F6}">
      <dsp:nvSpPr>
        <dsp:cNvPr id="0" name=""/>
        <dsp:cNvSpPr/>
      </dsp:nvSpPr>
      <dsp:spPr>
        <a:xfrm>
          <a:off x="105624" y="2085762"/>
          <a:ext cx="2511156" cy="1506693"/>
        </a:xfrm>
        <a:prstGeom prst="rect">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977900">
            <a:lnSpc>
              <a:spcPct val="90000"/>
            </a:lnSpc>
            <a:spcBef>
              <a:spcPct val="0"/>
            </a:spcBef>
            <a:spcAft>
              <a:spcPct val="35000"/>
            </a:spcAft>
            <a:buNone/>
          </a:pPr>
          <a:r>
            <a:rPr lang="en-US" sz="2200" kern="1200" dirty="0"/>
            <a:t>How AlphaFold3 Works</a:t>
          </a:r>
        </a:p>
      </dsp:txBody>
      <dsp:txXfrm>
        <a:off x="105624" y="2085762"/>
        <a:ext cx="2511156" cy="1506693"/>
      </dsp:txXfrm>
    </dsp:sp>
    <dsp:sp modelId="{111A65DC-362E-41E7-9CBD-72FB9FE53402}">
      <dsp:nvSpPr>
        <dsp:cNvPr id="0" name=""/>
        <dsp:cNvSpPr/>
      </dsp:nvSpPr>
      <dsp:spPr>
        <a:xfrm>
          <a:off x="1361202" y="3590656"/>
          <a:ext cx="3088722" cy="546965"/>
        </a:xfrm>
        <a:custGeom>
          <a:avLst/>
          <a:gdLst/>
          <a:ahLst/>
          <a:cxnLst/>
          <a:rect l="0" t="0" r="0" b="0"/>
          <a:pathLst>
            <a:path>
              <a:moveTo>
                <a:pt x="3088722" y="0"/>
              </a:moveTo>
              <a:lnTo>
                <a:pt x="3088722" y="290582"/>
              </a:lnTo>
              <a:lnTo>
                <a:pt x="0" y="290582"/>
              </a:lnTo>
              <a:lnTo>
                <a:pt x="0" y="546965"/>
              </a:lnTo>
            </a:path>
          </a:pathLst>
        </a:custGeom>
        <a:noFill/>
        <a:ln w="1270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27007" y="3861251"/>
        <a:ext cx="157112" cy="5775"/>
      </dsp:txXfrm>
    </dsp:sp>
    <dsp:sp modelId="{D28948E5-9E5C-4C35-B92F-127C2E6C2973}">
      <dsp:nvSpPr>
        <dsp:cNvPr id="0" name=""/>
        <dsp:cNvSpPr/>
      </dsp:nvSpPr>
      <dsp:spPr>
        <a:xfrm>
          <a:off x="3194346" y="2085762"/>
          <a:ext cx="2511156" cy="1506693"/>
        </a:xfrm>
        <a:prstGeom prst="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977900">
            <a:lnSpc>
              <a:spcPct val="90000"/>
            </a:lnSpc>
            <a:spcBef>
              <a:spcPct val="0"/>
            </a:spcBef>
            <a:spcAft>
              <a:spcPct val="35000"/>
            </a:spcAft>
            <a:buNone/>
          </a:pPr>
          <a:r>
            <a:rPr lang="en-US" sz="2200" kern="1200" dirty="0"/>
            <a:t>Limitations and Applications of AlphaFold3</a:t>
          </a:r>
        </a:p>
      </dsp:txBody>
      <dsp:txXfrm>
        <a:off x="3194346" y="2085762"/>
        <a:ext cx="2511156" cy="1506693"/>
      </dsp:txXfrm>
    </dsp:sp>
    <dsp:sp modelId="{C1432F88-2B0D-4319-94CD-7485E1B230B4}">
      <dsp:nvSpPr>
        <dsp:cNvPr id="0" name=""/>
        <dsp:cNvSpPr/>
      </dsp:nvSpPr>
      <dsp:spPr>
        <a:xfrm>
          <a:off x="2614981" y="4877649"/>
          <a:ext cx="546965" cy="91440"/>
        </a:xfrm>
        <a:custGeom>
          <a:avLst/>
          <a:gdLst/>
          <a:ahLst/>
          <a:cxnLst/>
          <a:rect l="0" t="0" r="0" b="0"/>
          <a:pathLst>
            <a:path>
              <a:moveTo>
                <a:pt x="0" y="45720"/>
              </a:moveTo>
              <a:lnTo>
                <a:pt x="546965" y="45720"/>
              </a:lnTo>
            </a:path>
          </a:pathLst>
        </a:custGeom>
        <a:noFill/>
        <a:ln w="12700" cap="flat" cmpd="sng" algn="ctr">
          <a:solidFill>
            <a:schemeClr val="accent6">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74024" y="4920481"/>
        <a:ext cx="28878" cy="5775"/>
      </dsp:txXfrm>
    </dsp:sp>
    <dsp:sp modelId="{77FAEE5F-758A-4C28-AF06-E1621A54192E}">
      <dsp:nvSpPr>
        <dsp:cNvPr id="0" name=""/>
        <dsp:cNvSpPr/>
      </dsp:nvSpPr>
      <dsp:spPr>
        <a:xfrm>
          <a:off x="105624" y="4170022"/>
          <a:ext cx="2511156" cy="1506693"/>
        </a:xfrm>
        <a:prstGeom prst="rect">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977900">
            <a:lnSpc>
              <a:spcPct val="90000"/>
            </a:lnSpc>
            <a:spcBef>
              <a:spcPct val="0"/>
            </a:spcBef>
            <a:spcAft>
              <a:spcPct val="35000"/>
            </a:spcAft>
            <a:buNone/>
          </a:pPr>
          <a:r>
            <a:rPr lang="en-US" sz="2200" kern="1200" dirty="0"/>
            <a:t>Future Directions of AlphaFold</a:t>
          </a:r>
        </a:p>
      </dsp:txBody>
      <dsp:txXfrm>
        <a:off x="105624" y="4170022"/>
        <a:ext cx="2511156" cy="1506693"/>
      </dsp:txXfrm>
    </dsp:sp>
    <dsp:sp modelId="{83F1177F-B34F-4C6F-8901-983E22832707}">
      <dsp:nvSpPr>
        <dsp:cNvPr id="0" name=""/>
        <dsp:cNvSpPr/>
      </dsp:nvSpPr>
      <dsp:spPr>
        <a:xfrm>
          <a:off x="3194346" y="4170022"/>
          <a:ext cx="2511156" cy="1506693"/>
        </a:xfrm>
        <a:prstGeom prst="rect">
          <a:avLst/>
        </a:prstGeom>
        <a:solidFill>
          <a:schemeClr val="bg2">
            <a:lumMod val="7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977900">
            <a:lnSpc>
              <a:spcPct val="90000"/>
            </a:lnSpc>
            <a:spcBef>
              <a:spcPct val="0"/>
            </a:spcBef>
            <a:spcAft>
              <a:spcPct val="35000"/>
            </a:spcAft>
            <a:buNone/>
          </a:pPr>
          <a:r>
            <a:rPr lang="en-US" sz="2200" kern="1200" dirty="0"/>
            <a:t>Hands-On with AlphaFold3</a:t>
          </a:r>
        </a:p>
      </dsp:txBody>
      <dsp:txXfrm>
        <a:off x="3194346" y="4170022"/>
        <a:ext cx="2511156" cy="1506693"/>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png>
</file>

<file path=ppt/media/image10.png>
</file>

<file path=ppt/media/image11.png>
</file>

<file path=ppt/media/image12.pn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CC47CD-6753-4722-9A4D-1A1847F42CBB}" type="datetimeFigureOut">
              <a:rPr lang="en-US" smtClean="0"/>
              <a:t>7/25/2025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FFEA62-7A74-45B3-9D08-91F76114D4B4}" type="slidenum">
              <a:rPr lang="en-US" smtClean="0"/>
              <a:t>‹#›</a:t>
            </a:fld>
            <a:endParaRPr lang="en-US"/>
          </a:p>
        </p:txBody>
      </p:sp>
    </p:spTree>
    <p:extLst>
      <p:ext uri="{BB962C8B-B14F-4D97-AF65-F5344CB8AC3E}">
        <p14:creationId xmlns:p14="http://schemas.microsoft.com/office/powerpoint/2010/main" val="3293148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1EC1298-9C06-45D5-B81C-F7FE7E7BBE1F}" type="slidenum">
              <a:rPr lang="en-US" smtClean="0"/>
              <a:t>2</a:t>
            </a:fld>
            <a:endParaRPr lang="en-US"/>
          </a:p>
        </p:txBody>
      </p:sp>
    </p:spTree>
    <p:extLst>
      <p:ext uri="{BB962C8B-B14F-4D97-AF65-F5344CB8AC3E}">
        <p14:creationId xmlns:p14="http://schemas.microsoft.com/office/powerpoint/2010/main" val="27610541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instance, if you model metal-binding protein without metal ions, it could be modelled with lower confidence, indicating that important parts of the structure are missing. Adding metal ions will result in the confident prediction as all parts of the structure are in place.</a:t>
            </a:r>
          </a:p>
          <a:p>
            <a:endParaRPr lang="en-US" dirty="0"/>
          </a:p>
        </p:txBody>
      </p:sp>
      <p:sp>
        <p:nvSpPr>
          <p:cNvPr id="4" name="Slide Number Placeholder 3"/>
          <p:cNvSpPr>
            <a:spLocks noGrp="1"/>
          </p:cNvSpPr>
          <p:nvPr>
            <p:ph type="sldNum" sz="quarter" idx="5"/>
          </p:nvPr>
        </p:nvSpPr>
        <p:spPr/>
        <p:txBody>
          <a:bodyPr/>
          <a:lstStyle/>
          <a:p>
            <a:fld id="{59FFEA62-7A74-45B3-9D08-91F76114D4B4}" type="slidenum">
              <a:rPr lang="en-US" smtClean="0"/>
              <a:t>22</a:t>
            </a:fld>
            <a:endParaRPr lang="en-US"/>
          </a:p>
        </p:txBody>
      </p:sp>
    </p:spTree>
    <p:extLst>
      <p:ext uri="{BB962C8B-B14F-4D97-AF65-F5344CB8AC3E}">
        <p14:creationId xmlns:p14="http://schemas.microsoft.com/office/powerpoint/2010/main" val="5558647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AlphaFold3 can predict protein interactions — meaning it can show where and how different molecules (proteins, DNA, RNA, ligands, ions, etc.) are likely to fit together in 3D space.🚫 But it does not </a:t>
            </a:r>
            <a:r>
              <a:rPr lang="en-US" dirty="0" err="1"/>
              <a:t>predict:Binding</a:t>
            </a:r>
            <a:r>
              <a:rPr lang="en-US" dirty="0"/>
              <a:t> strength (how tightly they bind)Binding likelihood (whether they actually bind in real life)Thermodynamics or kinetics (e.g., binding free energy, K&lt;sub&gt;d&lt;/sub&gt;, on/off rates)</a:t>
            </a:r>
          </a:p>
        </p:txBody>
      </p:sp>
      <p:sp>
        <p:nvSpPr>
          <p:cNvPr id="4" name="Slide Number Placeholder 3"/>
          <p:cNvSpPr>
            <a:spLocks noGrp="1"/>
          </p:cNvSpPr>
          <p:nvPr>
            <p:ph type="sldNum" sz="quarter" idx="5"/>
          </p:nvPr>
        </p:nvSpPr>
        <p:spPr/>
        <p:txBody>
          <a:bodyPr/>
          <a:lstStyle/>
          <a:p>
            <a:fld id="{59FFEA62-7A74-45B3-9D08-91F76114D4B4}" type="slidenum">
              <a:rPr lang="en-US" smtClean="0"/>
              <a:t>24</a:t>
            </a:fld>
            <a:endParaRPr lang="en-US"/>
          </a:p>
        </p:txBody>
      </p:sp>
    </p:spTree>
    <p:extLst>
      <p:ext uri="{BB962C8B-B14F-4D97-AF65-F5344CB8AC3E}">
        <p14:creationId xmlns:p14="http://schemas.microsoft.com/office/powerpoint/2010/main" val="16591393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a computer modeled 1 billion proteins per second it would still take 10</a:t>
            </a:r>
            <a:r>
              <a:rPr lang="en-US" baseline="30000" dirty="0"/>
              <a:t>291 </a:t>
            </a:r>
            <a:r>
              <a:rPr lang="en-US" baseline="0" dirty="0"/>
              <a:t>seconds – significantly longer than the age of the universe. Yet nature allows the correct folding of a protein in milliseconds. This means protein folding is not random – therefore there should be a way to determine how proteins fold. </a:t>
            </a:r>
          </a:p>
          <a:p>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Protein folding and shape are primarily driven by </a:t>
            </a:r>
            <a:r>
              <a:rPr lang="en-US" b="1" dirty="0">
                <a:solidFill>
                  <a:srgbClr val="00B050"/>
                </a:solidFill>
              </a:rPr>
              <a:t>interactions between amino acid side chains</a:t>
            </a:r>
            <a:r>
              <a:rPr lang="en-US" dirty="0"/>
              <a:t> — including hydrophobic forces, electrical charges, hydrogen bonding and more.</a:t>
            </a:r>
          </a:p>
          <a:p>
            <a:endParaRPr lang="en-US" dirty="0"/>
          </a:p>
        </p:txBody>
      </p:sp>
      <p:sp>
        <p:nvSpPr>
          <p:cNvPr id="4" name="Slide Number Placeholder 3"/>
          <p:cNvSpPr>
            <a:spLocks noGrp="1"/>
          </p:cNvSpPr>
          <p:nvPr>
            <p:ph type="sldNum" sz="quarter" idx="5"/>
          </p:nvPr>
        </p:nvSpPr>
        <p:spPr/>
        <p:txBody>
          <a:bodyPr/>
          <a:lstStyle/>
          <a:p>
            <a:fld id="{41EC1298-9C06-45D5-B81C-F7FE7E7BBE1F}" type="slidenum">
              <a:rPr lang="en-US" smtClean="0"/>
              <a:t>3</a:t>
            </a:fld>
            <a:endParaRPr lang="en-US"/>
          </a:p>
        </p:txBody>
      </p:sp>
    </p:spTree>
    <p:extLst>
      <p:ext uri="{BB962C8B-B14F-4D97-AF65-F5344CB8AC3E}">
        <p14:creationId xmlns:p14="http://schemas.microsoft.com/office/powerpoint/2010/main" val="26087890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AvrLm3 effector from </a:t>
            </a:r>
            <a:r>
              <a:rPr lang="en-US" sz="1200" i="1" dirty="0"/>
              <a:t>Leptosphaeria </a:t>
            </a:r>
            <a:r>
              <a:rPr lang="en-US" sz="1200" i="1" dirty="0" err="1"/>
              <a:t>maculans</a:t>
            </a:r>
            <a:r>
              <a:rPr lang="en-US" sz="1200" i="0" dirty="0"/>
              <a:t> is recognized by the corresponding R protein in </a:t>
            </a:r>
            <a:r>
              <a:rPr lang="en-US" dirty="0"/>
              <a:t>rapeseed. Ecp11-1 is a homologue of AvrLm3 in </a:t>
            </a:r>
            <a:r>
              <a:rPr lang="en-US" i="1" dirty="0"/>
              <a:t>Fulvia fulva</a:t>
            </a:r>
            <a:r>
              <a:rPr lang="en-US" dirty="0"/>
              <a:t>, which is also </a:t>
            </a:r>
            <a:r>
              <a:rPr lang="en-US" sz="1200" i="0" dirty="0"/>
              <a:t>recognized by the corresponding R protein in </a:t>
            </a:r>
            <a:r>
              <a:rPr lang="en-US" dirty="0"/>
              <a:t>rapeseed. Taldi et al introduced point mutations to 2 and 3 amino acids in both effectors, and found that only two mutations and three mutations are necessary to escape recognition by rapeseed for AvrLm3 and Ecp11-1, respectively. This showcases just how specific the structure of proteins are in the functions they carryout. </a:t>
            </a:r>
          </a:p>
        </p:txBody>
      </p:sp>
      <p:sp>
        <p:nvSpPr>
          <p:cNvPr id="4" name="Slide Number Placeholder 3"/>
          <p:cNvSpPr>
            <a:spLocks noGrp="1"/>
          </p:cNvSpPr>
          <p:nvPr>
            <p:ph type="sldNum" sz="quarter" idx="5"/>
          </p:nvPr>
        </p:nvSpPr>
        <p:spPr/>
        <p:txBody>
          <a:bodyPr/>
          <a:lstStyle/>
          <a:p>
            <a:fld id="{41EC1298-9C06-45D5-B81C-F7FE7E7BBE1F}" type="slidenum">
              <a:rPr lang="en-US" smtClean="0"/>
              <a:t>4</a:t>
            </a:fld>
            <a:endParaRPr lang="en-US"/>
          </a:p>
        </p:txBody>
      </p:sp>
    </p:spTree>
    <p:extLst>
      <p:ext uri="{BB962C8B-B14F-4D97-AF65-F5344CB8AC3E}">
        <p14:creationId xmlns:p14="http://schemas.microsoft.com/office/powerpoint/2010/main" val="39456423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John Kendrew won the 1962 Nobel Prize in </a:t>
            </a:r>
            <a:r>
              <a:rPr lang="en-US" dirty="0" err="1"/>
              <a:t>Chemsitry</a:t>
            </a:r>
            <a:r>
              <a:rPr lang="en-US" dirty="0"/>
              <a:t> for uncovering the first protein structure – it took 12 year. They used x-ray crystallography – in which they crystalized the protein, blasted it with an x-ray to get a diffusion pattern and they tried to figure out what shape would cause that pattern. </a:t>
            </a:r>
          </a:p>
          <a:p>
            <a:endParaRPr lang="en-US" dirty="0"/>
          </a:p>
          <a:p>
            <a:r>
              <a:rPr lang="en-US" dirty="0"/>
              <a:t>Before AlphaFold2, the total number of protein structures between 1950 and 2020 was ~170,000. Then AlphaFold2 was able to determine ~350,000 proteins in a single year – and then 200 million!</a:t>
            </a:r>
          </a:p>
        </p:txBody>
      </p:sp>
      <p:sp>
        <p:nvSpPr>
          <p:cNvPr id="4" name="Slide Number Placeholder 3"/>
          <p:cNvSpPr>
            <a:spLocks noGrp="1"/>
          </p:cNvSpPr>
          <p:nvPr>
            <p:ph type="sldNum" sz="quarter" idx="5"/>
          </p:nvPr>
        </p:nvSpPr>
        <p:spPr/>
        <p:txBody>
          <a:bodyPr/>
          <a:lstStyle/>
          <a:p>
            <a:fld id="{41EC1298-9C06-45D5-B81C-F7FE7E7BBE1F}" type="slidenum">
              <a:rPr lang="en-US" smtClean="0"/>
              <a:t>5</a:t>
            </a:fld>
            <a:endParaRPr lang="en-US"/>
          </a:p>
        </p:txBody>
      </p:sp>
    </p:spTree>
    <p:extLst>
      <p:ext uri="{BB962C8B-B14F-4D97-AF65-F5344CB8AC3E}">
        <p14:creationId xmlns:p14="http://schemas.microsoft.com/office/powerpoint/2010/main" val="33107595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9FFEA62-7A74-45B3-9D08-91F76114D4B4}" type="slidenum">
              <a:rPr lang="en-US" smtClean="0"/>
              <a:t>7</a:t>
            </a:fld>
            <a:endParaRPr lang="en-US"/>
          </a:p>
        </p:txBody>
      </p:sp>
    </p:spTree>
    <p:extLst>
      <p:ext uri="{BB962C8B-B14F-4D97-AF65-F5344CB8AC3E}">
        <p14:creationId xmlns:p14="http://schemas.microsoft.com/office/powerpoint/2010/main" val="28396025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9FFEA62-7A74-45B3-9D08-91F76114D4B4}" type="slidenum">
              <a:rPr lang="en-US" smtClean="0"/>
              <a:t>8</a:t>
            </a:fld>
            <a:endParaRPr lang="en-US"/>
          </a:p>
        </p:txBody>
      </p:sp>
    </p:spTree>
    <p:extLst>
      <p:ext uri="{BB962C8B-B14F-4D97-AF65-F5344CB8AC3E}">
        <p14:creationId xmlns:p14="http://schemas.microsoft.com/office/powerpoint/2010/main" val="25761256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Translates biological input data — such as sequences, MSAs, and molecular structures — into numerical representations (embeddings) that the neural network can use.</a:t>
            </a:r>
          </a:p>
          <a:p>
            <a:endParaRPr lang="en-US" dirty="0"/>
          </a:p>
          <a:p>
            <a:endParaRPr lang="en-US" dirty="0"/>
          </a:p>
          <a:p>
            <a:r>
              <a:rPr lang="en-US" dirty="0"/>
              <a:t>Sequence features - Amino acid type, Relative position, Structural roles or ligand type (e.g., cofactor vs. ion)</a:t>
            </a:r>
          </a:p>
          <a:p>
            <a:endParaRPr lang="en-US" dirty="0"/>
          </a:p>
          <a:p>
            <a:r>
              <a:rPr lang="en-US" dirty="0"/>
              <a:t>Pair Representation - Evolutionary co-variation (from the MSA), Spatial proximity (from template structures), Cross-molecule context (protein–ligand, protein–RNA</a:t>
            </a:r>
          </a:p>
          <a:p>
            <a:endParaRPr lang="en-US" dirty="0"/>
          </a:p>
          <a:p>
            <a:endParaRPr lang="en-US" dirty="0"/>
          </a:p>
        </p:txBody>
      </p:sp>
      <p:sp>
        <p:nvSpPr>
          <p:cNvPr id="4" name="Slide Number Placeholder 3"/>
          <p:cNvSpPr>
            <a:spLocks noGrp="1"/>
          </p:cNvSpPr>
          <p:nvPr>
            <p:ph type="sldNum" sz="quarter" idx="5"/>
          </p:nvPr>
        </p:nvSpPr>
        <p:spPr/>
        <p:txBody>
          <a:bodyPr/>
          <a:lstStyle/>
          <a:p>
            <a:fld id="{41EC1298-9C06-45D5-B81C-F7FE7E7BBE1F}" type="slidenum">
              <a:rPr lang="en-US" smtClean="0"/>
              <a:t>11</a:t>
            </a:fld>
            <a:endParaRPr lang="en-US"/>
          </a:p>
        </p:txBody>
      </p:sp>
    </p:spTree>
    <p:extLst>
      <p:ext uri="{BB962C8B-B14F-4D97-AF65-F5344CB8AC3E}">
        <p14:creationId xmlns:p14="http://schemas.microsoft.com/office/powerpoint/2010/main" val="38841719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initial template search largely bypasses the input embedder and is instead passed directly into the Template Module. This module takes your input sequence and the known 3D structures of proteins with similar amino acid sequences (the templates), and extracts relevant structural features from them. It then uses attention to evaluate — for every residue pair — which template (or combination of templates) provides the most informative and reliable structural cues. This process is repeated twice before being passed onto the </a:t>
            </a:r>
            <a:r>
              <a:rPr lang="en-US" dirty="0" err="1"/>
              <a:t>Pairformer</a:t>
            </a:r>
            <a:r>
              <a:rPr lang="en-US" dirty="0"/>
              <a:t>. In doing so, the Template Module helps guide the model toward plausible spatial arrangements, especially when evolutionary data from the MSA is sparse or ambiguous. </a:t>
            </a:r>
          </a:p>
          <a:p>
            <a:endParaRPr lang="en-US" dirty="0"/>
          </a:p>
          <a:p>
            <a:r>
              <a:rPr lang="en-US" dirty="0"/>
              <a:t>While some information from the initial MSA is passed into the embedder, most of it is fed directly into the MSA Module, which has four main steps. First, the MSA is randomly subsampled to reduce computational load while preserving evolutionary diversity. The selected sequences are then embedded to allow for processing by the neural network. Next, it computes the average amino acid couplings across all residue pairs to determine co-evolutionary couplings. This co-evolutionary coupling is then passed to the pair representation, which provides the attention signals that guide how the MSA is updated. Then this process repeats 3 more times to refine the final MSA </a:t>
            </a:r>
          </a:p>
        </p:txBody>
      </p:sp>
      <p:sp>
        <p:nvSpPr>
          <p:cNvPr id="4" name="Slide Number Placeholder 3"/>
          <p:cNvSpPr>
            <a:spLocks noGrp="1"/>
          </p:cNvSpPr>
          <p:nvPr>
            <p:ph type="sldNum" sz="quarter" idx="5"/>
          </p:nvPr>
        </p:nvSpPr>
        <p:spPr/>
        <p:txBody>
          <a:bodyPr/>
          <a:lstStyle/>
          <a:p>
            <a:fld id="{41EC1298-9C06-45D5-B81C-F7FE7E7BBE1F}" type="slidenum">
              <a:rPr lang="en-US" smtClean="0"/>
              <a:t>13</a:t>
            </a:fld>
            <a:endParaRPr lang="en-US"/>
          </a:p>
        </p:txBody>
      </p:sp>
    </p:spTree>
    <p:extLst>
      <p:ext uri="{BB962C8B-B14F-4D97-AF65-F5344CB8AC3E}">
        <p14:creationId xmlns:p14="http://schemas.microsoft.com/office/powerpoint/2010/main" val="12538308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Diffusion models work by starting with a real image — like a photo of a Labrador retriever — and gradually adding random noise until the image is pure static. Then, they learn to reverse this process, step-by-step, until the original image is recovered. By practicing this on millions of images of millions of different things — like dogs, alligators, lakes, even the University of Florida — the model learns how different patterns and structures look. That way, when you give it a random cloud of noise and a prompt like “a golden retriever in a lab coat shaking hands with an alligator at UF,” it can sculpt that noise into a brand new image that fits the idea — even if that exact image has never existed before.</a:t>
            </a:r>
          </a:p>
        </p:txBody>
      </p:sp>
      <p:sp>
        <p:nvSpPr>
          <p:cNvPr id="4" name="Slide Number Placeholder 3"/>
          <p:cNvSpPr>
            <a:spLocks noGrp="1"/>
          </p:cNvSpPr>
          <p:nvPr>
            <p:ph type="sldNum" sz="quarter" idx="5"/>
          </p:nvPr>
        </p:nvSpPr>
        <p:spPr/>
        <p:txBody>
          <a:bodyPr/>
          <a:lstStyle/>
          <a:p>
            <a:fld id="{59FFEA62-7A74-45B3-9D08-91F76114D4B4}" type="slidenum">
              <a:rPr lang="en-US" smtClean="0"/>
              <a:t>18</a:t>
            </a:fld>
            <a:endParaRPr lang="en-US"/>
          </a:p>
        </p:txBody>
      </p:sp>
    </p:spTree>
    <p:extLst>
      <p:ext uri="{BB962C8B-B14F-4D97-AF65-F5344CB8AC3E}">
        <p14:creationId xmlns:p14="http://schemas.microsoft.com/office/powerpoint/2010/main" val="34951416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3D39E-9B1E-F521-968A-B013140C54D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DA2FEAD-2AFE-ED7B-422A-54DC96C2AA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DC06370-3B47-4B32-EA51-1BBF05072F71}"/>
              </a:ext>
            </a:extLst>
          </p:cNvPr>
          <p:cNvSpPr>
            <a:spLocks noGrp="1"/>
          </p:cNvSpPr>
          <p:nvPr>
            <p:ph type="dt" sz="half" idx="10"/>
          </p:nvPr>
        </p:nvSpPr>
        <p:spPr/>
        <p:txBody>
          <a:bodyPr/>
          <a:lstStyle/>
          <a:p>
            <a:fld id="{19E98A80-3047-4E05-9364-569AA05C4EDA}" type="datetimeFigureOut">
              <a:rPr lang="en-US" smtClean="0"/>
              <a:t>7/25/2025</a:t>
            </a:fld>
            <a:endParaRPr lang="en-US"/>
          </a:p>
        </p:txBody>
      </p:sp>
      <p:sp>
        <p:nvSpPr>
          <p:cNvPr id="5" name="Footer Placeholder 4">
            <a:extLst>
              <a:ext uri="{FF2B5EF4-FFF2-40B4-BE49-F238E27FC236}">
                <a16:creationId xmlns:a16="http://schemas.microsoft.com/office/drawing/2014/main" id="{0E53C7D1-9986-2296-91A5-252E5FAFCE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2942E7-2F17-49E9-C3F0-EE10FEFA984B}"/>
              </a:ext>
            </a:extLst>
          </p:cNvPr>
          <p:cNvSpPr>
            <a:spLocks noGrp="1"/>
          </p:cNvSpPr>
          <p:nvPr>
            <p:ph type="sldNum" sz="quarter" idx="12"/>
          </p:nvPr>
        </p:nvSpPr>
        <p:spPr/>
        <p:txBody>
          <a:bodyPr/>
          <a:lstStyle/>
          <a:p>
            <a:fld id="{1456BCE1-CD74-4DA2-845D-7BAF3EF7406C}" type="slidenum">
              <a:rPr lang="en-US" smtClean="0"/>
              <a:t>‹#›</a:t>
            </a:fld>
            <a:endParaRPr lang="en-US"/>
          </a:p>
        </p:txBody>
      </p:sp>
    </p:spTree>
    <p:extLst>
      <p:ext uri="{BB962C8B-B14F-4D97-AF65-F5344CB8AC3E}">
        <p14:creationId xmlns:p14="http://schemas.microsoft.com/office/powerpoint/2010/main" val="2829680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9C5E0-E472-444A-8131-E0B90C9A545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10F497A-9A6D-2AC7-EF2F-7C4368C213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6743CA-6570-ACB7-52F2-534CCF0A9FCD}"/>
              </a:ext>
            </a:extLst>
          </p:cNvPr>
          <p:cNvSpPr>
            <a:spLocks noGrp="1"/>
          </p:cNvSpPr>
          <p:nvPr>
            <p:ph type="dt" sz="half" idx="10"/>
          </p:nvPr>
        </p:nvSpPr>
        <p:spPr/>
        <p:txBody>
          <a:bodyPr/>
          <a:lstStyle/>
          <a:p>
            <a:fld id="{19E98A80-3047-4E05-9364-569AA05C4EDA}" type="datetimeFigureOut">
              <a:rPr lang="en-US" smtClean="0"/>
              <a:t>7/25/2025</a:t>
            </a:fld>
            <a:endParaRPr lang="en-US"/>
          </a:p>
        </p:txBody>
      </p:sp>
      <p:sp>
        <p:nvSpPr>
          <p:cNvPr id="5" name="Footer Placeholder 4">
            <a:extLst>
              <a:ext uri="{FF2B5EF4-FFF2-40B4-BE49-F238E27FC236}">
                <a16:creationId xmlns:a16="http://schemas.microsoft.com/office/drawing/2014/main" id="{AD651517-F40A-A1C3-1CAD-4D8AE30616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D0861D-D4AD-383D-9367-FEC0AD96DF64}"/>
              </a:ext>
            </a:extLst>
          </p:cNvPr>
          <p:cNvSpPr>
            <a:spLocks noGrp="1"/>
          </p:cNvSpPr>
          <p:nvPr>
            <p:ph type="sldNum" sz="quarter" idx="12"/>
          </p:nvPr>
        </p:nvSpPr>
        <p:spPr/>
        <p:txBody>
          <a:bodyPr/>
          <a:lstStyle/>
          <a:p>
            <a:fld id="{1456BCE1-CD74-4DA2-845D-7BAF3EF7406C}" type="slidenum">
              <a:rPr lang="en-US" smtClean="0"/>
              <a:t>‹#›</a:t>
            </a:fld>
            <a:endParaRPr lang="en-US"/>
          </a:p>
        </p:txBody>
      </p:sp>
    </p:spTree>
    <p:extLst>
      <p:ext uri="{BB962C8B-B14F-4D97-AF65-F5344CB8AC3E}">
        <p14:creationId xmlns:p14="http://schemas.microsoft.com/office/powerpoint/2010/main" val="40660800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E476CE-E2F7-E0EE-B25A-B1FE36ED12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405B339-C0AE-46EE-0CA3-8033CEFAA0A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C17C4E-AD28-79C7-25CB-6F2120F262B7}"/>
              </a:ext>
            </a:extLst>
          </p:cNvPr>
          <p:cNvSpPr>
            <a:spLocks noGrp="1"/>
          </p:cNvSpPr>
          <p:nvPr>
            <p:ph type="dt" sz="half" idx="10"/>
          </p:nvPr>
        </p:nvSpPr>
        <p:spPr/>
        <p:txBody>
          <a:bodyPr/>
          <a:lstStyle/>
          <a:p>
            <a:fld id="{19E98A80-3047-4E05-9364-569AA05C4EDA}" type="datetimeFigureOut">
              <a:rPr lang="en-US" smtClean="0"/>
              <a:t>7/25/2025</a:t>
            </a:fld>
            <a:endParaRPr lang="en-US"/>
          </a:p>
        </p:txBody>
      </p:sp>
      <p:sp>
        <p:nvSpPr>
          <p:cNvPr id="5" name="Footer Placeholder 4">
            <a:extLst>
              <a:ext uri="{FF2B5EF4-FFF2-40B4-BE49-F238E27FC236}">
                <a16:creationId xmlns:a16="http://schemas.microsoft.com/office/drawing/2014/main" id="{2E0EBE47-C951-1CBA-850F-7205B7454C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DE6A31-E84E-5AFA-8605-DDE23AE8B661}"/>
              </a:ext>
            </a:extLst>
          </p:cNvPr>
          <p:cNvSpPr>
            <a:spLocks noGrp="1"/>
          </p:cNvSpPr>
          <p:nvPr>
            <p:ph type="sldNum" sz="quarter" idx="12"/>
          </p:nvPr>
        </p:nvSpPr>
        <p:spPr/>
        <p:txBody>
          <a:bodyPr/>
          <a:lstStyle/>
          <a:p>
            <a:fld id="{1456BCE1-CD74-4DA2-845D-7BAF3EF7406C}" type="slidenum">
              <a:rPr lang="en-US" smtClean="0"/>
              <a:t>‹#›</a:t>
            </a:fld>
            <a:endParaRPr lang="en-US"/>
          </a:p>
        </p:txBody>
      </p:sp>
    </p:spTree>
    <p:extLst>
      <p:ext uri="{BB962C8B-B14F-4D97-AF65-F5344CB8AC3E}">
        <p14:creationId xmlns:p14="http://schemas.microsoft.com/office/powerpoint/2010/main" val="2990699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32"/>
        <p:cNvGrpSpPr/>
        <p:nvPr/>
      </p:nvGrpSpPr>
      <p:grpSpPr>
        <a:xfrm>
          <a:off x="0" y="0"/>
          <a:ext cx="0" cy="0"/>
          <a:chOff x="0" y="0"/>
          <a:chExt cx="0" cy="0"/>
        </a:xfrm>
      </p:grpSpPr>
      <p:sp>
        <p:nvSpPr>
          <p:cNvPr id="33" name="Google Shape;33;p4"/>
          <p:cNvSpPr txBox="1">
            <a:spLocks noGrp="1"/>
          </p:cNvSpPr>
          <p:nvPr>
            <p:ph type="title"/>
          </p:nvPr>
        </p:nvSpPr>
        <p:spPr>
          <a:xfrm>
            <a:off x="450851" y="365125"/>
            <a:ext cx="11269600" cy="691200"/>
          </a:xfrm>
          <a:prstGeom prst="rect">
            <a:avLst/>
          </a:prstGeom>
          <a:noFill/>
          <a:ln>
            <a:noFill/>
          </a:ln>
        </p:spPr>
        <p:txBody>
          <a:bodyPr spcFirstLastPara="1" wrap="square" lIns="0" tIns="45700" rIns="91425" bIns="45700" anchor="b" anchorCtr="0">
            <a:noAutofit/>
          </a:bodyPr>
          <a:lstStyle>
            <a:lvl1pPr lvl="0" algn="l">
              <a:lnSpc>
                <a:spcPct val="90000"/>
              </a:lnSpc>
              <a:spcBef>
                <a:spcPts val="0"/>
              </a:spcBef>
              <a:spcAft>
                <a:spcPts val="0"/>
              </a:spcAft>
              <a:buClr>
                <a:schemeClr val="dk1"/>
              </a:buClr>
              <a:buSzPts val="1800"/>
              <a:buNone/>
              <a:defRPr sz="2933">
                <a:latin typeface="DM Serif Text"/>
                <a:ea typeface="DM Serif Text"/>
                <a:cs typeface="DM Serif Text"/>
                <a:sym typeface="DM Serif Text"/>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4"/>
          <p:cNvSpPr txBox="1">
            <a:spLocks noGrp="1"/>
          </p:cNvSpPr>
          <p:nvPr>
            <p:ph type="body" idx="1"/>
          </p:nvPr>
        </p:nvSpPr>
        <p:spPr>
          <a:xfrm>
            <a:off x="2117514" y="6374913"/>
            <a:ext cx="7186381" cy="395817"/>
          </a:xfrm>
          <a:prstGeom prst="rect">
            <a:avLst/>
          </a:prstGeom>
          <a:noFill/>
          <a:ln>
            <a:noFill/>
          </a:ln>
        </p:spPr>
        <p:txBody>
          <a:bodyPr spcFirstLastPara="1" wrap="square" lIns="0" tIns="45700" rIns="91425" bIns="45700" anchor="t" anchorCtr="0">
            <a:noAutofit/>
          </a:bodyPr>
          <a:lstStyle>
            <a:lvl1pPr marL="609585" lvl="0" indent="-304792" algn="ctr">
              <a:lnSpc>
                <a:spcPct val="100000"/>
              </a:lnSpc>
              <a:spcBef>
                <a:spcPts val="0"/>
              </a:spcBef>
              <a:spcAft>
                <a:spcPts val="0"/>
              </a:spcAft>
              <a:buSzPts val="1400"/>
              <a:buNone/>
              <a:defRPr sz="1067">
                <a:latin typeface="DM Sans"/>
                <a:ea typeface="DM Sans"/>
                <a:cs typeface="DM Sans"/>
                <a:sym typeface="DM Sans"/>
              </a:defRPr>
            </a:lvl1pPr>
            <a:lvl2pPr marL="1219170" lvl="1" indent="-304792" algn="ctr">
              <a:lnSpc>
                <a:spcPct val="100000"/>
              </a:lnSpc>
              <a:spcBef>
                <a:spcPts val="0"/>
              </a:spcBef>
              <a:spcAft>
                <a:spcPts val="0"/>
              </a:spcAft>
              <a:buSzPts val="1400"/>
              <a:buNone/>
              <a:defRPr sz="1067">
                <a:latin typeface="DM Sans"/>
                <a:ea typeface="DM Sans"/>
                <a:cs typeface="DM Sans"/>
                <a:sym typeface="DM Sans"/>
              </a:defRPr>
            </a:lvl2pPr>
            <a:lvl3pPr marL="1828754" lvl="2" indent="-304792" algn="ctr">
              <a:lnSpc>
                <a:spcPct val="100000"/>
              </a:lnSpc>
              <a:spcBef>
                <a:spcPts val="0"/>
              </a:spcBef>
              <a:spcAft>
                <a:spcPts val="0"/>
              </a:spcAft>
              <a:buSzPts val="1400"/>
              <a:buNone/>
              <a:defRPr sz="1067">
                <a:latin typeface="DM Sans"/>
                <a:ea typeface="DM Sans"/>
                <a:cs typeface="DM Sans"/>
                <a:sym typeface="DM Sans"/>
              </a:defRPr>
            </a:lvl3pPr>
            <a:lvl4pPr marL="2438339" lvl="3" indent="-304792" algn="ctr">
              <a:lnSpc>
                <a:spcPct val="100000"/>
              </a:lnSpc>
              <a:spcBef>
                <a:spcPts val="0"/>
              </a:spcBef>
              <a:spcAft>
                <a:spcPts val="0"/>
              </a:spcAft>
              <a:buSzPts val="1400"/>
              <a:buNone/>
              <a:defRPr sz="1067">
                <a:latin typeface="DM Sans"/>
                <a:ea typeface="DM Sans"/>
                <a:cs typeface="DM Sans"/>
                <a:sym typeface="DM Sans"/>
              </a:defRPr>
            </a:lvl4pPr>
            <a:lvl5pPr marL="3047924" lvl="4" indent="-304792" algn="ctr">
              <a:lnSpc>
                <a:spcPct val="100000"/>
              </a:lnSpc>
              <a:spcBef>
                <a:spcPts val="0"/>
              </a:spcBef>
              <a:spcAft>
                <a:spcPts val="0"/>
              </a:spcAft>
              <a:buSzPts val="1400"/>
              <a:buNone/>
              <a:defRPr sz="1067">
                <a:latin typeface="DM Sans"/>
                <a:ea typeface="DM Sans"/>
                <a:cs typeface="DM Sans"/>
                <a:sym typeface="DM Sans"/>
              </a:defRPr>
            </a:lvl5pPr>
            <a:lvl6pPr marL="3657509" lvl="5" indent="-304792" algn="l">
              <a:lnSpc>
                <a:spcPct val="100000"/>
              </a:lnSpc>
              <a:spcBef>
                <a:spcPts val="0"/>
              </a:spcBef>
              <a:spcAft>
                <a:spcPts val="0"/>
              </a:spcAft>
              <a:buSzPts val="1400"/>
              <a:buNone/>
              <a:defRPr/>
            </a:lvl6pPr>
            <a:lvl7pPr marL="4267093" lvl="6" indent="-304792" algn="l">
              <a:lnSpc>
                <a:spcPct val="100000"/>
              </a:lnSpc>
              <a:spcBef>
                <a:spcPts val="0"/>
              </a:spcBef>
              <a:spcAft>
                <a:spcPts val="0"/>
              </a:spcAft>
              <a:buSzPts val="1400"/>
              <a:buNone/>
              <a:defRPr/>
            </a:lvl7pPr>
            <a:lvl8pPr marL="4876678" lvl="7" indent="-304792" algn="l">
              <a:lnSpc>
                <a:spcPct val="100000"/>
              </a:lnSpc>
              <a:spcBef>
                <a:spcPts val="0"/>
              </a:spcBef>
              <a:spcAft>
                <a:spcPts val="0"/>
              </a:spcAft>
              <a:buSzPts val="1400"/>
              <a:buNone/>
              <a:defRPr/>
            </a:lvl8pPr>
            <a:lvl9pPr marL="5486263" lvl="8" indent="-304792" algn="l">
              <a:lnSpc>
                <a:spcPct val="100000"/>
              </a:lnSpc>
              <a:spcBef>
                <a:spcPts val="0"/>
              </a:spcBef>
              <a:spcAft>
                <a:spcPts val="0"/>
              </a:spcAft>
              <a:buSzPts val="1400"/>
              <a:buNone/>
              <a:defRPr/>
            </a:lvl9pPr>
          </a:lstStyle>
          <a:p>
            <a:endParaRPr/>
          </a:p>
        </p:txBody>
      </p:sp>
      <p:sp>
        <p:nvSpPr>
          <p:cNvPr id="35" name="Google Shape;35;p4"/>
          <p:cNvSpPr txBox="1">
            <a:spLocks noGrp="1"/>
          </p:cNvSpPr>
          <p:nvPr>
            <p:ph type="body" idx="2"/>
          </p:nvPr>
        </p:nvSpPr>
        <p:spPr>
          <a:xfrm>
            <a:off x="450851" y="1186432"/>
            <a:ext cx="11269600" cy="4948800"/>
          </a:xfrm>
          <a:prstGeom prst="rect">
            <a:avLst/>
          </a:prstGeom>
          <a:noFill/>
          <a:ln>
            <a:noFill/>
          </a:ln>
        </p:spPr>
        <p:txBody>
          <a:bodyPr spcFirstLastPara="1" wrap="square" lIns="0" tIns="45700" rIns="91425" bIns="45700" anchor="t" anchorCtr="0">
            <a:noAutofit/>
          </a:bodyPr>
          <a:lstStyle>
            <a:lvl1pPr marL="609585" lvl="0" indent="-304792" algn="l">
              <a:lnSpc>
                <a:spcPct val="100000"/>
              </a:lnSpc>
              <a:spcBef>
                <a:spcPts val="800"/>
              </a:spcBef>
              <a:spcAft>
                <a:spcPts val="0"/>
              </a:spcAft>
              <a:buClr>
                <a:schemeClr val="dk2"/>
              </a:buClr>
              <a:buSzPts val="2100"/>
              <a:buNone/>
              <a:defRPr sz="1867">
                <a:solidFill>
                  <a:schemeClr val="dk1"/>
                </a:solidFill>
                <a:latin typeface="DM Sans"/>
                <a:ea typeface="DM Sans"/>
                <a:cs typeface="DM Sans"/>
                <a:sym typeface="DM Sans"/>
              </a:defRPr>
            </a:lvl1pPr>
            <a:lvl2pPr marL="1219170" lvl="1" indent="-423323" algn="l">
              <a:lnSpc>
                <a:spcPct val="90000"/>
              </a:lnSpc>
              <a:spcBef>
                <a:spcPts val="800"/>
              </a:spcBef>
              <a:spcAft>
                <a:spcPts val="0"/>
              </a:spcAft>
              <a:buSzPts val="1400"/>
              <a:buChar char="•"/>
              <a:defRPr sz="1867"/>
            </a:lvl2pPr>
            <a:lvl3pPr marL="1828754" lvl="2" indent="-423323" algn="l">
              <a:lnSpc>
                <a:spcPct val="90000"/>
              </a:lnSpc>
              <a:spcBef>
                <a:spcPts val="500"/>
              </a:spcBef>
              <a:spcAft>
                <a:spcPts val="0"/>
              </a:spcAft>
              <a:buSzPts val="1400"/>
              <a:buChar char="•"/>
              <a:defRPr sz="1867"/>
            </a:lvl3pPr>
            <a:lvl4pPr marL="2438339" lvl="3" indent="-423323" algn="l">
              <a:lnSpc>
                <a:spcPct val="90000"/>
              </a:lnSpc>
              <a:spcBef>
                <a:spcPts val="500"/>
              </a:spcBef>
              <a:spcAft>
                <a:spcPts val="0"/>
              </a:spcAft>
              <a:buSzPts val="1400"/>
              <a:buChar char="•"/>
              <a:defRPr sz="1867"/>
            </a:lvl4pPr>
            <a:lvl5pPr marL="3047924" lvl="4" indent="-423323" algn="l">
              <a:lnSpc>
                <a:spcPct val="90000"/>
              </a:lnSpc>
              <a:spcBef>
                <a:spcPts val="500"/>
              </a:spcBef>
              <a:spcAft>
                <a:spcPts val="0"/>
              </a:spcAft>
              <a:buSzPts val="1400"/>
              <a:buChar char="•"/>
              <a:defRPr sz="1867"/>
            </a:lvl5pPr>
            <a:lvl6pPr marL="3657509" lvl="5" indent="-457189" algn="l">
              <a:lnSpc>
                <a:spcPct val="90000"/>
              </a:lnSpc>
              <a:spcBef>
                <a:spcPts val="500"/>
              </a:spcBef>
              <a:spcAft>
                <a:spcPts val="0"/>
              </a:spcAft>
              <a:buSzPts val="1800"/>
              <a:buChar char="•"/>
              <a:defRPr/>
            </a:lvl6pPr>
            <a:lvl7pPr marL="4267093" lvl="6" indent="-457189" algn="l">
              <a:lnSpc>
                <a:spcPct val="90000"/>
              </a:lnSpc>
              <a:spcBef>
                <a:spcPts val="500"/>
              </a:spcBef>
              <a:spcAft>
                <a:spcPts val="0"/>
              </a:spcAft>
              <a:buSzPts val="1800"/>
              <a:buChar char="•"/>
              <a:defRPr/>
            </a:lvl7pPr>
            <a:lvl8pPr marL="4876678" lvl="7" indent="-457189" algn="l">
              <a:lnSpc>
                <a:spcPct val="90000"/>
              </a:lnSpc>
              <a:spcBef>
                <a:spcPts val="500"/>
              </a:spcBef>
              <a:spcAft>
                <a:spcPts val="0"/>
              </a:spcAft>
              <a:buSzPts val="1800"/>
              <a:buChar char="•"/>
              <a:defRPr/>
            </a:lvl8pPr>
            <a:lvl9pPr marL="5486263" lvl="8" indent="-457189" algn="l">
              <a:lnSpc>
                <a:spcPct val="90000"/>
              </a:lnSpc>
              <a:spcBef>
                <a:spcPts val="500"/>
              </a:spcBef>
              <a:spcAft>
                <a:spcPts val="0"/>
              </a:spcAft>
              <a:buSzPts val="1800"/>
              <a:buChar char="•"/>
              <a:defRPr/>
            </a:lvl9pPr>
          </a:lstStyle>
          <a:p>
            <a:endParaRPr/>
          </a:p>
        </p:txBody>
      </p:sp>
    </p:spTree>
    <p:extLst>
      <p:ext uri="{BB962C8B-B14F-4D97-AF65-F5344CB8AC3E}">
        <p14:creationId xmlns:p14="http://schemas.microsoft.com/office/powerpoint/2010/main" val="39774161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347A5-A4C4-18CC-85AB-3BCC9F0B556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141AB3C-B2EC-C72D-64CB-E0D8416F214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F219F9F-D059-F03D-8E56-9C454F1E2806}"/>
              </a:ext>
            </a:extLst>
          </p:cNvPr>
          <p:cNvSpPr>
            <a:spLocks noGrp="1"/>
          </p:cNvSpPr>
          <p:nvPr>
            <p:ph type="dt" sz="half" idx="10"/>
          </p:nvPr>
        </p:nvSpPr>
        <p:spPr/>
        <p:txBody>
          <a:bodyPr/>
          <a:lstStyle/>
          <a:p>
            <a:fld id="{A7C637EC-B679-4054-BA24-8AD42F2D823D}" type="datetimeFigureOut">
              <a:rPr lang="en-US" smtClean="0"/>
              <a:t>7/25/2025</a:t>
            </a:fld>
            <a:endParaRPr lang="en-US"/>
          </a:p>
        </p:txBody>
      </p:sp>
      <p:sp>
        <p:nvSpPr>
          <p:cNvPr id="5" name="Footer Placeholder 4">
            <a:extLst>
              <a:ext uri="{FF2B5EF4-FFF2-40B4-BE49-F238E27FC236}">
                <a16:creationId xmlns:a16="http://schemas.microsoft.com/office/drawing/2014/main" id="{A97A1C9F-CD16-37EB-5665-BAF23B51EF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74B944-99D9-2166-0199-5624D6E51FFD}"/>
              </a:ext>
            </a:extLst>
          </p:cNvPr>
          <p:cNvSpPr>
            <a:spLocks noGrp="1"/>
          </p:cNvSpPr>
          <p:nvPr>
            <p:ph type="sldNum" sz="quarter" idx="12"/>
          </p:nvPr>
        </p:nvSpPr>
        <p:spPr/>
        <p:txBody>
          <a:bodyPr/>
          <a:lstStyle/>
          <a:p>
            <a:fld id="{9F3F714D-0793-43E9-AE6A-F2237F9AB2FF}" type="slidenum">
              <a:rPr lang="en-US" smtClean="0"/>
              <a:t>‹#›</a:t>
            </a:fld>
            <a:endParaRPr lang="en-US"/>
          </a:p>
        </p:txBody>
      </p:sp>
    </p:spTree>
    <p:extLst>
      <p:ext uri="{BB962C8B-B14F-4D97-AF65-F5344CB8AC3E}">
        <p14:creationId xmlns:p14="http://schemas.microsoft.com/office/powerpoint/2010/main" val="207680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A73C5-21C9-83C6-6B69-B8A2D924C8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6060FCF-7B00-D277-080B-6E4A66BC581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3454D8-BC50-E054-E757-8E202A311ED4}"/>
              </a:ext>
            </a:extLst>
          </p:cNvPr>
          <p:cNvSpPr>
            <a:spLocks noGrp="1"/>
          </p:cNvSpPr>
          <p:nvPr>
            <p:ph type="dt" sz="half" idx="10"/>
          </p:nvPr>
        </p:nvSpPr>
        <p:spPr/>
        <p:txBody>
          <a:bodyPr/>
          <a:lstStyle/>
          <a:p>
            <a:fld id="{A7C637EC-B679-4054-BA24-8AD42F2D823D}" type="datetimeFigureOut">
              <a:rPr lang="en-US" smtClean="0"/>
              <a:t>7/25/2025</a:t>
            </a:fld>
            <a:endParaRPr lang="en-US"/>
          </a:p>
        </p:txBody>
      </p:sp>
      <p:sp>
        <p:nvSpPr>
          <p:cNvPr id="5" name="Footer Placeholder 4">
            <a:extLst>
              <a:ext uri="{FF2B5EF4-FFF2-40B4-BE49-F238E27FC236}">
                <a16:creationId xmlns:a16="http://schemas.microsoft.com/office/drawing/2014/main" id="{6AD91666-C9C6-84F6-F084-EC0B7AC25F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E4527F-660D-7B3A-A905-2F5572CDC83E}"/>
              </a:ext>
            </a:extLst>
          </p:cNvPr>
          <p:cNvSpPr>
            <a:spLocks noGrp="1"/>
          </p:cNvSpPr>
          <p:nvPr>
            <p:ph type="sldNum" sz="quarter" idx="12"/>
          </p:nvPr>
        </p:nvSpPr>
        <p:spPr/>
        <p:txBody>
          <a:bodyPr/>
          <a:lstStyle/>
          <a:p>
            <a:fld id="{9F3F714D-0793-43E9-AE6A-F2237F9AB2FF}" type="slidenum">
              <a:rPr lang="en-US" smtClean="0"/>
              <a:t>‹#›</a:t>
            </a:fld>
            <a:endParaRPr lang="en-US"/>
          </a:p>
        </p:txBody>
      </p:sp>
    </p:spTree>
    <p:extLst>
      <p:ext uri="{BB962C8B-B14F-4D97-AF65-F5344CB8AC3E}">
        <p14:creationId xmlns:p14="http://schemas.microsoft.com/office/powerpoint/2010/main" val="9238948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48B74-CDDC-8908-FF4A-C9D05466DB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24F239-2498-278E-35BF-D3FF53DB2C4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125157-5B9C-19AB-0123-9C95F5DCCABB}"/>
              </a:ext>
            </a:extLst>
          </p:cNvPr>
          <p:cNvSpPr>
            <a:spLocks noGrp="1"/>
          </p:cNvSpPr>
          <p:nvPr>
            <p:ph type="dt" sz="half" idx="10"/>
          </p:nvPr>
        </p:nvSpPr>
        <p:spPr/>
        <p:txBody>
          <a:bodyPr/>
          <a:lstStyle/>
          <a:p>
            <a:fld id="{19E98A80-3047-4E05-9364-569AA05C4EDA}" type="datetimeFigureOut">
              <a:rPr lang="en-US" smtClean="0"/>
              <a:t>7/25/2025</a:t>
            </a:fld>
            <a:endParaRPr lang="en-US"/>
          </a:p>
        </p:txBody>
      </p:sp>
      <p:sp>
        <p:nvSpPr>
          <p:cNvPr id="5" name="Footer Placeholder 4">
            <a:extLst>
              <a:ext uri="{FF2B5EF4-FFF2-40B4-BE49-F238E27FC236}">
                <a16:creationId xmlns:a16="http://schemas.microsoft.com/office/drawing/2014/main" id="{BF5015E3-C5FC-BFA1-DEF7-A0159A3170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2E40F5-C94D-18A6-B257-4CAC679D2EAD}"/>
              </a:ext>
            </a:extLst>
          </p:cNvPr>
          <p:cNvSpPr>
            <a:spLocks noGrp="1"/>
          </p:cNvSpPr>
          <p:nvPr>
            <p:ph type="sldNum" sz="quarter" idx="12"/>
          </p:nvPr>
        </p:nvSpPr>
        <p:spPr/>
        <p:txBody>
          <a:bodyPr/>
          <a:lstStyle/>
          <a:p>
            <a:fld id="{1456BCE1-CD74-4DA2-845D-7BAF3EF7406C}" type="slidenum">
              <a:rPr lang="en-US" smtClean="0"/>
              <a:t>‹#›</a:t>
            </a:fld>
            <a:endParaRPr lang="en-US"/>
          </a:p>
        </p:txBody>
      </p:sp>
    </p:spTree>
    <p:extLst>
      <p:ext uri="{BB962C8B-B14F-4D97-AF65-F5344CB8AC3E}">
        <p14:creationId xmlns:p14="http://schemas.microsoft.com/office/powerpoint/2010/main" val="177848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2760F-B7ED-1297-DFB9-5ACC9F0BAB2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368239A-8D33-2BDA-876F-274A86C01FF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78DCB75-AFAC-7C38-7CB9-737B75C42B57}"/>
              </a:ext>
            </a:extLst>
          </p:cNvPr>
          <p:cNvSpPr>
            <a:spLocks noGrp="1"/>
          </p:cNvSpPr>
          <p:nvPr>
            <p:ph type="dt" sz="half" idx="10"/>
          </p:nvPr>
        </p:nvSpPr>
        <p:spPr/>
        <p:txBody>
          <a:bodyPr/>
          <a:lstStyle/>
          <a:p>
            <a:fld id="{19E98A80-3047-4E05-9364-569AA05C4EDA}" type="datetimeFigureOut">
              <a:rPr lang="en-US" smtClean="0"/>
              <a:t>7/25/2025</a:t>
            </a:fld>
            <a:endParaRPr lang="en-US"/>
          </a:p>
        </p:txBody>
      </p:sp>
      <p:sp>
        <p:nvSpPr>
          <p:cNvPr id="5" name="Footer Placeholder 4">
            <a:extLst>
              <a:ext uri="{FF2B5EF4-FFF2-40B4-BE49-F238E27FC236}">
                <a16:creationId xmlns:a16="http://schemas.microsoft.com/office/drawing/2014/main" id="{2E5DA3BA-0D2C-ED7F-21A1-57A342FC6C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F34186-531D-2FEB-FCA8-91F49A5BA4BA}"/>
              </a:ext>
            </a:extLst>
          </p:cNvPr>
          <p:cNvSpPr>
            <a:spLocks noGrp="1"/>
          </p:cNvSpPr>
          <p:nvPr>
            <p:ph type="sldNum" sz="quarter" idx="12"/>
          </p:nvPr>
        </p:nvSpPr>
        <p:spPr/>
        <p:txBody>
          <a:bodyPr/>
          <a:lstStyle/>
          <a:p>
            <a:fld id="{1456BCE1-CD74-4DA2-845D-7BAF3EF7406C}" type="slidenum">
              <a:rPr lang="en-US" smtClean="0"/>
              <a:t>‹#›</a:t>
            </a:fld>
            <a:endParaRPr lang="en-US"/>
          </a:p>
        </p:txBody>
      </p:sp>
    </p:spTree>
    <p:extLst>
      <p:ext uri="{BB962C8B-B14F-4D97-AF65-F5344CB8AC3E}">
        <p14:creationId xmlns:p14="http://schemas.microsoft.com/office/powerpoint/2010/main" val="24737323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304DA-5C33-02F2-1E83-18B5313E79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7F3DCA-70A2-00D3-78AB-9A462C35A3D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37990F6-29F0-6BE3-3C72-0FF92E175A1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926EF9E-174D-244B-D02A-6B21AECC1AF5}"/>
              </a:ext>
            </a:extLst>
          </p:cNvPr>
          <p:cNvSpPr>
            <a:spLocks noGrp="1"/>
          </p:cNvSpPr>
          <p:nvPr>
            <p:ph type="dt" sz="half" idx="10"/>
          </p:nvPr>
        </p:nvSpPr>
        <p:spPr/>
        <p:txBody>
          <a:bodyPr/>
          <a:lstStyle/>
          <a:p>
            <a:fld id="{19E98A80-3047-4E05-9364-569AA05C4EDA}" type="datetimeFigureOut">
              <a:rPr lang="en-US" smtClean="0"/>
              <a:t>7/25/2025</a:t>
            </a:fld>
            <a:endParaRPr lang="en-US"/>
          </a:p>
        </p:txBody>
      </p:sp>
      <p:sp>
        <p:nvSpPr>
          <p:cNvPr id="6" name="Footer Placeholder 5">
            <a:extLst>
              <a:ext uri="{FF2B5EF4-FFF2-40B4-BE49-F238E27FC236}">
                <a16:creationId xmlns:a16="http://schemas.microsoft.com/office/drawing/2014/main" id="{FEDBE6F8-A4C2-6147-9D45-8D3643571C8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BAF98C-A3CD-2D93-C847-A97FA14F6A90}"/>
              </a:ext>
            </a:extLst>
          </p:cNvPr>
          <p:cNvSpPr>
            <a:spLocks noGrp="1"/>
          </p:cNvSpPr>
          <p:nvPr>
            <p:ph type="sldNum" sz="quarter" idx="12"/>
          </p:nvPr>
        </p:nvSpPr>
        <p:spPr/>
        <p:txBody>
          <a:bodyPr/>
          <a:lstStyle/>
          <a:p>
            <a:fld id="{1456BCE1-CD74-4DA2-845D-7BAF3EF7406C}" type="slidenum">
              <a:rPr lang="en-US" smtClean="0"/>
              <a:t>‹#›</a:t>
            </a:fld>
            <a:endParaRPr lang="en-US"/>
          </a:p>
        </p:txBody>
      </p:sp>
    </p:spTree>
    <p:extLst>
      <p:ext uri="{BB962C8B-B14F-4D97-AF65-F5344CB8AC3E}">
        <p14:creationId xmlns:p14="http://schemas.microsoft.com/office/powerpoint/2010/main" val="18635303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FC501-CF74-E32E-6E4E-3B94A5E8E4D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96094E6-944E-6789-D459-B0B9949C1E5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54C8575-7091-62B1-9DC9-AF8A1049D02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4CD208A-CE34-38B5-50D9-9A62536E27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6DAFDB7-468F-6C4F-BDA8-B0F8F5BA13B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C96F95B-B562-F199-B46E-893BDCF4B7FB}"/>
              </a:ext>
            </a:extLst>
          </p:cNvPr>
          <p:cNvSpPr>
            <a:spLocks noGrp="1"/>
          </p:cNvSpPr>
          <p:nvPr>
            <p:ph type="dt" sz="half" idx="10"/>
          </p:nvPr>
        </p:nvSpPr>
        <p:spPr/>
        <p:txBody>
          <a:bodyPr/>
          <a:lstStyle/>
          <a:p>
            <a:fld id="{19E98A80-3047-4E05-9364-569AA05C4EDA}" type="datetimeFigureOut">
              <a:rPr lang="en-US" smtClean="0"/>
              <a:t>7/25/2025</a:t>
            </a:fld>
            <a:endParaRPr lang="en-US"/>
          </a:p>
        </p:txBody>
      </p:sp>
      <p:sp>
        <p:nvSpPr>
          <p:cNvPr id="8" name="Footer Placeholder 7">
            <a:extLst>
              <a:ext uri="{FF2B5EF4-FFF2-40B4-BE49-F238E27FC236}">
                <a16:creationId xmlns:a16="http://schemas.microsoft.com/office/drawing/2014/main" id="{6E5968F2-B0EC-2A64-8C75-A30615DA8B4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B4BFD42-A254-E020-A7A2-0C20C4B925CF}"/>
              </a:ext>
            </a:extLst>
          </p:cNvPr>
          <p:cNvSpPr>
            <a:spLocks noGrp="1"/>
          </p:cNvSpPr>
          <p:nvPr>
            <p:ph type="sldNum" sz="quarter" idx="12"/>
          </p:nvPr>
        </p:nvSpPr>
        <p:spPr/>
        <p:txBody>
          <a:bodyPr/>
          <a:lstStyle/>
          <a:p>
            <a:fld id="{1456BCE1-CD74-4DA2-845D-7BAF3EF7406C}" type="slidenum">
              <a:rPr lang="en-US" smtClean="0"/>
              <a:t>‹#›</a:t>
            </a:fld>
            <a:endParaRPr lang="en-US"/>
          </a:p>
        </p:txBody>
      </p:sp>
    </p:spTree>
    <p:extLst>
      <p:ext uri="{BB962C8B-B14F-4D97-AF65-F5344CB8AC3E}">
        <p14:creationId xmlns:p14="http://schemas.microsoft.com/office/powerpoint/2010/main" val="890202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2C68D-F3D8-C563-1212-4FFA42B39D4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E4A4C73-7785-BB0A-7B0A-EF9CF375267E}"/>
              </a:ext>
            </a:extLst>
          </p:cNvPr>
          <p:cNvSpPr>
            <a:spLocks noGrp="1"/>
          </p:cNvSpPr>
          <p:nvPr>
            <p:ph type="dt" sz="half" idx="10"/>
          </p:nvPr>
        </p:nvSpPr>
        <p:spPr/>
        <p:txBody>
          <a:bodyPr/>
          <a:lstStyle/>
          <a:p>
            <a:fld id="{19E98A80-3047-4E05-9364-569AA05C4EDA}" type="datetimeFigureOut">
              <a:rPr lang="en-US" smtClean="0"/>
              <a:t>7/25/2025</a:t>
            </a:fld>
            <a:endParaRPr lang="en-US"/>
          </a:p>
        </p:txBody>
      </p:sp>
      <p:sp>
        <p:nvSpPr>
          <p:cNvPr id="4" name="Footer Placeholder 3">
            <a:extLst>
              <a:ext uri="{FF2B5EF4-FFF2-40B4-BE49-F238E27FC236}">
                <a16:creationId xmlns:a16="http://schemas.microsoft.com/office/drawing/2014/main" id="{713A1E34-E9C2-3624-3000-864A98B714D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B9E1E43-DB73-87F2-B756-DA489B4DE807}"/>
              </a:ext>
            </a:extLst>
          </p:cNvPr>
          <p:cNvSpPr>
            <a:spLocks noGrp="1"/>
          </p:cNvSpPr>
          <p:nvPr>
            <p:ph type="sldNum" sz="quarter" idx="12"/>
          </p:nvPr>
        </p:nvSpPr>
        <p:spPr/>
        <p:txBody>
          <a:bodyPr/>
          <a:lstStyle/>
          <a:p>
            <a:fld id="{1456BCE1-CD74-4DA2-845D-7BAF3EF7406C}" type="slidenum">
              <a:rPr lang="en-US" smtClean="0"/>
              <a:t>‹#›</a:t>
            </a:fld>
            <a:endParaRPr lang="en-US"/>
          </a:p>
        </p:txBody>
      </p:sp>
    </p:spTree>
    <p:extLst>
      <p:ext uri="{BB962C8B-B14F-4D97-AF65-F5344CB8AC3E}">
        <p14:creationId xmlns:p14="http://schemas.microsoft.com/office/powerpoint/2010/main" val="13608781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0923327-A3F3-E471-2F8B-9CF55C5F0F14}"/>
              </a:ext>
            </a:extLst>
          </p:cNvPr>
          <p:cNvSpPr>
            <a:spLocks noGrp="1"/>
          </p:cNvSpPr>
          <p:nvPr>
            <p:ph type="dt" sz="half" idx="10"/>
          </p:nvPr>
        </p:nvSpPr>
        <p:spPr/>
        <p:txBody>
          <a:bodyPr/>
          <a:lstStyle/>
          <a:p>
            <a:fld id="{19E98A80-3047-4E05-9364-569AA05C4EDA}" type="datetimeFigureOut">
              <a:rPr lang="en-US" smtClean="0"/>
              <a:t>7/25/2025</a:t>
            </a:fld>
            <a:endParaRPr lang="en-US"/>
          </a:p>
        </p:txBody>
      </p:sp>
      <p:sp>
        <p:nvSpPr>
          <p:cNvPr id="3" name="Footer Placeholder 2">
            <a:extLst>
              <a:ext uri="{FF2B5EF4-FFF2-40B4-BE49-F238E27FC236}">
                <a16:creationId xmlns:a16="http://schemas.microsoft.com/office/drawing/2014/main" id="{570B87C8-8BCC-9C9E-09FF-E90A3CADCA2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1933074-11C6-2D49-5DDB-AA5B37153A2E}"/>
              </a:ext>
            </a:extLst>
          </p:cNvPr>
          <p:cNvSpPr>
            <a:spLocks noGrp="1"/>
          </p:cNvSpPr>
          <p:nvPr>
            <p:ph type="sldNum" sz="quarter" idx="12"/>
          </p:nvPr>
        </p:nvSpPr>
        <p:spPr/>
        <p:txBody>
          <a:bodyPr/>
          <a:lstStyle/>
          <a:p>
            <a:fld id="{1456BCE1-CD74-4DA2-845D-7BAF3EF7406C}" type="slidenum">
              <a:rPr lang="en-US" smtClean="0"/>
              <a:t>‹#›</a:t>
            </a:fld>
            <a:endParaRPr lang="en-US"/>
          </a:p>
        </p:txBody>
      </p:sp>
    </p:spTree>
    <p:extLst>
      <p:ext uri="{BB962C8B-B14F-4D97-AF65-F5344CB8AC3E}">
        <p14:creationId xmlns:p14="http://schemas.microsoft.com/office/powerpoint/2010/main" val="16177705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50F36-98D1-7F55-B5FD-C728B31C6E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45F6C7-1F49-B5F9-D5CC-5238A1E3DC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8ED1F33-E40F-A29B-9B35-AC5B987495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48EA25E-C03F-D7BD-0F55-40CE7C31A12D}"/>
              </a:ext>
            </a:extLst>
          </p:cNvPr>
          <p:cNvSpPr>
            <a:spLocks noGrp="1"/>
          </p:cNvSpPr>
          <p:nvPr>
            <p:ph type="dt" sz="half" idx="10"/>
          </p:nvPr>
        </p:nvSpPr>
        <p:spPr/>
        <p:txBody>
          <a:bodyPr/>
          <a:lstStyle/>
          <a:p>
            <a:fld id="{19E98A80-3047-4E05-9364-569AA05C4EDA}" type="datetimeFigureOut">
              <a:rPr lang="en-US" smtClean="0"/>
              <a:t>7/25/2025</a:t>
            </a:fld>
            <a:endParaRPr lang="en-US"/>
          </a:p>
        </p:txBody>
      </p:sp>
      <p:sp>
        <p:nvSpPr>
          <p:cNvPr id="6" name="Footer Placeholder 5">
            <a:extLst>
              <a:ext uri="{FF2B5EF4-FFF2-40B4-BE49-F238E27FC236}">
                <a16:creationId xmlns:a16="http://schemas.microsoft.com/office/drawing/2014/main" id="{C64C30F9-8521-680D-CB4D-1A6FF70033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EF48DE-F2B6-4247-8CF2-7247381207C6}"/>
              </a:ext>
            </a:extLst>
          </p:cNvPr>
          <p:cNvSpPr>
            <a:spLocks noGrp="1"/>
          </p:cNvSpPr>
          <p:nvPr>
            <p:ph type="sldNum" sz="quarter" idx="12"/>
          </p:nvPr>
        </p:nvSpPr>
        <p:spPr/>
        <p:txBody>
          <a:bodyPr/>
          <a:lstStyle/>
          <a:p>
            <a:fld id="{1456BCE1-CD74-4DA2-845D-7BAF3EF7406C}" type="slidenum">
              <a:rPr lang="en-US" smtClean="0"/>
              <a:t>‹#›</a:t>
            </a:fld>
            <a:endParaRPr lang="en-US"/>
          </a:p>
        </p:txBody>
      </p:sp>
    </p:spTree>
    <p:extLst>
      <p:ext uri="{BB962C8B-B14F-4D97-AF65-F5344CB8AC3E}">
        <p14:creationId xmlns:p14="http://schemas.microsoft.com/office/powerpoint/2010/main" val="854604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8CCD6-0F69-9BE5-F57E-ED3D50D9B6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956B309-CE7A-4C01-3B5A-D687EAA06F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9B3E75F-31FB-C3C7-F043-785B412F93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8E0CCF-6D94-0184-81EA-DDD5FE2A1D84}"/>
              </a:ext>
            </a:extLst>
          </p:cNvPr>
          <p:cNvSpPr>
            <a:spLocks noGrp="1"/>
          </p:cNvSpPr>
          <p:nvPr>
            <p:ph type="dt" sz="half" idx="10"/>
          </p:nvPr>
        </p:nvSpPr>
        <p:spPr/>
        <p:txBody>
          <a:bodyPr/>
          <a:lstStyle/>
          <a:p>
            <a:fld id="{19E98A80-3047-4E05-9364-569AA05C4EDA}" type="datetimeFigureOut">
              <a:rPr lang="en-US" smtClean="0"/>
              <a:t>7/25/2025</a:t>
            </a:fld>
            <a:endParaRPr lang="en-US"/>
          </a:p>
        </p:txBody>
      </p:sp>
      <p:sp>
        <p:nvSpPr>
          <p:cNvPr id="6" name="Footer Placeholder 5">
            <a:extLst>
              <a:ext uri="{FF2B5EF4-FFF2-40B4-BE49-F238E27FC236}">
                <a16:creationId xmlns:a16="http://schemas.microsoft.com/office/drawing/2014/main" id="{9FF682A3-C1E5-5FBD-D3D0-BCC6BB65DA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CCCE00-D265-9109-CA98-B91F77FFD4C7}"/>
              </a:ext>
            </a:extLst>
          </p:cNvPr>
          <p:cNvSpPr>
            <a:spLocks noGrp="1"/>
          </p:cNvSpPr>
          <p:nvPr>
            <p:ph type="sldNum" sz="quarter" idx="12"/>
          </p:nvPr>
        </p:nvSpPr>
        <p:spPr/>
        <p:txBody>
          <a:bodyPr/>
          <a:lstStyle/>
          <a:p>
            <a:fld id="{1456BCE1-CD74-4DA2-845D-7BAF3EF7406C}" type="slidenum">
              <a:rPr lang="en-US" smtClean="0"/>
              <a:t>‹#›</a:t>
            </a:fld>
            <a:endParaRPr lang="en-US"/>
          </a:p>
        </p:txBody>
      </p:sp>
    </p:spTree>
    <p:extLst>
      <p:ext uri="{BB962C8B-B14F-4D97-AF65-F5344CB8AC3E}">
        <p14:creationId xmlns:p14="http://schemas.microsoft.com/office/powerpoint/2010/main" val="26192977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09A9AE-BDFD-12AB-E288-F869B2B7E21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2CE09CE-8BB7-8CEC-1E7F-4A9D02955A5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95350B-5DEF-F356-F58A-D8AA1AE4B2C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9E98A80-3047-4E05-9364-569AA05C4EDA}" type="datetimeFigureOut">
              <a:rPr lang="en-US" smtClean="0"/>
              <a:t>7/25/2025</a:t>
            </a:fld>
            <a:endParaRPr lang="en-US"/>
          </a:p>
        </p:txBody>
      </p:sp>
      <p:sp>
        <p:nvSpPr>
          <p:cNvPr id="5" name="Footer Placeholder 4">
            <a:extLst>
              <a:ext uri="{FF2B5EF4-FFF2-40B4-BE49-F238E27FC236}">
                <a16:creationId xmlns:a16="http://schemas.microsoft.com/office/drawing/2014/main" id="{A43A7B5E-3306-EF55-D1D8-EA75296DCD1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AE35736-546E-B855-EC75-8735C2C1B96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456BCE1-CD74-4DA2-845D-7BAF3EF7406C}" type="slidenum">
              <a:rPr lang="en-US" smtClean="0"/>
              <a:t>‹#›</a:t>
            </a:fld>
            <a:endParaRPr lang="en-US"/>
          </a:p>
        </p:txBody>
      </p:sp>
    </p:spTree>
    <p:extLst>
      <p:ext uri="{BB962C8B-B14F-4D97-AF65-F5344CB8AC3E}">
        <p14:creationId xmlns:p14="http://schemas.microsoft.com/office/powerpoint/2010/main" val="38614748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70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A3F4450-F914-FD7C-887E-78CECA280DB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D3AAE2D-53F6-0B08-3D91-FEC314EE8B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E216DF-452E-25D4-203D-3E4F2B014A6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7C637EC-B679-4054-BA24-8AD42F2D823D}" type="datetimeFigureOut">
              <a:rPr lang="en-US" smtClean="0"/>
              <a:t>7/25/2025</a:t>
            </a:fld>
            <a:endParaRPr lang="en-US"/>
          </a:p>
        </p:txBody>
      </p:sp>
      <p:sp>
        <p:nvSpPr>
          <p:cNvPr id="5" name="Footer Placeholder 4">
            <a:extLst>
              <a:ext uri="{FF2B5EF4-FFF2-40B4-BE49-F238E27FC236}">
                <a16:creationId xmlns:a16="http://schemas.microsoft.com/office/drawing/2014/main" id="{C84F6569-CB5F-6A3E-1946-9F2BA4225A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ECFE589-D1AC-4B43-DD43-C3708025B1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F3F714D-0793-43E9-AE6A-F2237F9AB2FF}" type="slidenum">
              <a:rPr lang="en-US" smtClean="0"/>
              <a:t>‹#›</a:t>
            </a:fld>
            <a:endParaRPr lang="en-US"/>
          </a:p>
        </p:txBody>
      </p:sp>
    </p:spTree>
    <p:extLst>
      <p:ext uri="{BB962C8B-B14F-4D97-AF65-F5344CB8AC3E}">
        <p14:creationId xmlns:p14="http://schemas.microsoft.com/office/powerpoint/2010/main" val="3075910341"/>
      </p:ext>
    </p:extLst>
  </p:cSld>
  <p:clrMap bg1="lt1" tx1="dk1" bg2="lt2" tx2="dk2" accent1="accent1" accent2="accent2" accent3="accent3" accent4="accent4" accent5="accent5" accent6="accent6" hlink="hlink" folHlink="folHlink"/>
  <p:sldLayoutIdLst>
    <p:sldLayoutId id="2147483700" r:id="rId1"/>
    <p:sldLayoutId id="2147483701"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0.png"/><Relationship Id="rId7"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4.jpeg"/><Relationship Id="rId5" Type="http://schemas.openxmlformats.org/officeDocument/2006/relationships/image" Target="../media/image13.jpeg"/><Relationship Id="rId10" Type="http://schemas.openxmlformats.org/officeDocument/2006/relationships/image" Target="../media/image11.png"/><Relationship Id="rId4" Type="http://schemas.openxmlformats.org/officeDocument/2006/relationships/image" Target="../media/image18.png"/><Relationship Id="rId9" Type="http://schemas.openxmlformats.org/officeDocument/2006/relationships/image" Target="../media/image12.png"/></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21.png"/><Relationship Id="rId7" Type="http://schemas.openxmlformats.org/officeDocument/2006/relationships/image" Target="../media/image23.png"/><Relationship Id="rId2" Type="http://schemas.openxmlformats.org/officeDocument/2006/relationships/image" Target="../media/image10.png"/><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22.png"/><Relationship Id="rId4" Type="http://schemas.microsoft.com/office/2007/relationships/hdphoto" Target="../media/hdphoto1.wdp"/><Relationship Id="rId9"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1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7"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5FC245-53D3-B59E-1C82-DDEBAF711F2A}"/>
              </a:ext>
            </a:extLst>
          </p:cNvPr>
          <p:cNvSpPr>
            <a:spLocks noGrp="1"/>
          </p:cNvSpPr>
          <p:nvPr>
            <p:ph type="ctrTitle"/>
          </p:nvPr>
        </p:nvSpPr>
        <p:spPr>
          <a:xfrm>
            <a:off x="378584" y="1671551"/>
            <a:ext cx="4757524" cy="2529263"/>
          </a:xfrm>
        </p:spPr>
        <p:txBody>
          <a:bodyPr anchor="b">
            <a:normAutofit/>
          </a:bodyPr>
          <a:lstStyle/>
          <a:p>
            <a:pPr algn="l"/>
            <a:r>
              <a:rPr lang="en-US" sz="4200" b="1" dirty="0"/>
              <a:t>From Sequence to Structure: </a:t>
            </a:r>
            <a:br>
              <a:rPr lang="en-US" sz="4200" b="1" dirty="0"/>
            </a:br>
            <a:r>
              <a:rPr lang="en-US" sz="4200" b="1" dirty="0"/>
              <a:t>How AlphaFold Sees Proteins in 3D</a:t>
            </a:r>
          </a:p>
        </p:txBody>
      </p:sp>
      <p:sp>
        <p:nvSpPr>
          <p:cNvPr id="3" name="Subtitle 2">
            <a:extLst>
              <a:ext uri="{FF2B5EF4-FFF2-40B4-BE49-F238E27FC236}">
                <a16:creationId xmlns:a16="http://schemas.microsoft.com/office/drawing/2014/main" id="{D5F0EE87-9D3C-E323-5DE4-E4072A68855B}"/>
              </a:ext>
            </a:extLst>
          </p:cNvPr>
          <p:cNvSpPr>
            <a:spLocks noGrp="1"/>
          </p:cNvSpPr>
          <p:nvPr>
            <p:ph type="subTitle" idx="1"/>
          </p:nvPr>
        </p:nvSpPr>
        <p:spPr>
          <a:xfrm>
            <a:off x="890339" y="4636008"/>
            <a:ext cx="3734014" cy="1572768"/>
          </a:xfrm>
        </p:spPr>
        <p:txBody>
          <a:bodyPr>
            <a:normAutofit/>
          </a:bodyPr>
          <a:lstStyle/>
          <a:p>
            <a:pPr algn="l"/>
            <a:r>
              <a:rPr lang="en-US" b="1" dirty="0"/>
              <a:t>Alexander Fast</a:t>
            </a:r>
          </a:p>
          <a:p>
            <a:pPr algn="l"/>
            <a:r>
              <a:rPr lang="en-US" dirty="0"/>
              <a:t>University of Florida</a:t>
            </a:r>
            <a:br>
              <a:rPr lang="en-US" dirty="0"/>
            </a:br>
            <a:r>
              <a:rPr lang="en-US" dirty="0"/>
              <a:t>Dept. of Plant Pathology</a:t>
            </a:r>
          </a:p>
        </p:txBody>
      </p:sp>
      <p:sp>
        <p:nvSpPr>
          <p:cNvPr id="16"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E0C177AE-2A8B-5AE2-3225-A3250BBB0709}"/>
              </a:ext>
            </a:extLst>
          </p:cNvPr>
          <p:cNvPicPr>
            <a:picLocks noChangeAspect="1"/>
          </p:cNvPicPr>
          <p:nvPr/>
        </p:nvPicPr>
        <p:blipFill>
          <a:blip r:embed="rId2"/>
          <a:srcRect l="2583" r="5687"/>
          <a:stretch>
            <a:fillRect/>
          </a:stretch>
        </p:blipFill>
        <p:spPr>
          <a:xfrm>
            <a:off x="4888684" y="108863"/>
            <a:ext cx="7294676" cy="6640274"/>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11" name="TextBox 10">
            <a:extLst>
              <a:ext uri="{FF2B5EF4-FFF2-40B4-BE49-F238E27FC236}">
                <a16:creationId xmlns:a16="http://schemas.microsoft.com/office/drawing/2014/main" id="{A032363F-BB2D-ACDF-4073-360455CC04E5}"/>
              </a:ext>
            </a:extLst>
          </p:cNvPr>
          <p:cNvSpPr txBox="1"/>
          <p:nvPr/>
        </p:nvSpPr>
        <p:spPr>
          <a:xfrm>
            <a:off x="9163455" y="108863"/>
            <a:ext cx="3019906" cy="400110"/>
          </a:xfrm>
          <a:prstGeom prst="rect">
            <a:avLst/>
          </a:prstGeom>
          <a:noFill/>
        </p:spPr>
        <p:txBody>
          <a:bodyPr wrap="square">
            <a:spAutoFit/>
          </a:bodyPr>
          <a:lstStyle/>
          <a:p>
            <a:r>
              <a:rPr lang="en-US" sz="1000" dirty="0"/>
              <a:t>Q8W3K0: </a:t>
            </a:r>
            <a:r>
              <a:rPr lang="en-US" sz="1000" i="1" dirty="0"/>
              <a:t>A. thaliana </a:t>
            </a:r>
            <a:r>
              <a:rPr lang="en-US" sz="1000" dirty="0"/>
              <a:t>resistance protein for </a:t>
            </a:r>
            <a:r>
              <a:rPr lang="en-US" sz="1000" i="1" dirty="0"/>
              <a:t>Hyaloperonospora </a:t>
            </a:r>
            <a:r>
              <a:rPr lang="en-US" sz="1000" i="1" dirty="0" err="1"/>
              <a:t>arabidopsidis</a:t>
            </a:r>
            <a:r>
              <a:rPr lang="en-US" sz="1000" dirty="0"/>
              <a:t>. Credit: AlphaFold</a:t>
            </a:r>
          </a:p>
        </p:txBody>
      </p:sp>
    </p:spTree>
    <p:extLst>
      <p:ext uri="{BB962C8B-B14F-4D97-AF65-F5344CB8AC3E}">
        <p14:creationId xmlns:p14="http://schemas.microsoft.com/office/powerpoint/2010/main" val="4967474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1570B5-689C-7A41-F5DD-5FC20FEC6E7E}"/>
              </a:ext>
            </a:extLst>
          </p:cNvPr>
          <p:cNvSpPr>
            <a:spLocks noGrp="1"/>
          </p:cNvSpPr>
          <p:nvPr>
            <p:ph type="title"/>
          </p:nvPr>
        </p:nvSpPr>
        <p:spPr/>
        <p:txBody>
          <a:bodyPr>
            <a:normAutofit/>
          </a:bodyPr>
          <a:lstStyle/>
          <a:p>
            <a:r>
              <a:rPr lang="en-US" sz="3600" b="1" dirty="0"/>
              <a:t>AlphaFold3 begins by considering evolution, structure, and small molecule chemistry</a:t>
            </a:r>
          </a:p>
        </p:txBody>
      </p:sp>
      <p:pic>
        <p:nvPicPr>
          <p:cNvPr id="5" name="Google Shape;1021;p109">
            <a:extLst>
              <a:ext uri="{FF2B5EF4-FFF2-40B4-BE49-F238E27FC236}">
                <a16:creationId xmlns:a16="http://schemas.microsoft.com/office/drawing/2014/main" id="{338B3047-023F-2E3A-A902-4EEBEF79AD05}"/>
              </a:ext>
            </a:extLst>
          </p:cNvPr>
          <p:cNvPicPr preferRelativeResize="0">
            <a:picLocks noChangeAspect="1"/>
          </p:cNvPicPr>
          <p:nvPr/>
        </p:nvPicPr>
        <p:blipFill rotWithShape="1">
          <a:blip r:embed="rId2">
            <a:alphaModFix/>
          </a:blip>
          <a:srcRect l="506" t="6203" r="76818" b="22883"/>
          <a:stretch>
            <a:fillRect/>
          </a:stretch>
        </p:blipFill>
        <p:spPr>
          <a:xfrm>
            <a:off x="1314807" y="2151749"/>
            <a:ext cx="3842241" cy="4100506"/>
          </a:xfrm>
          <a:prstGeom prst="rect">
            <a:avLst/>
          </a:prstGeom>
          <a:noFill/>
          <a:ln>
            <a:noFill/>
          </a:ln>
        </p:spPr>
      </p:pic>
      <p:sp>
        <p:nvSpPr>
          <p:cNvPr id="6" name="TextBox 5">
            <a:extLst>
              <a:ext uri="{FF2B5EF4-FFF2-40B4-BE49-F238E27FC236}">
                <a16:creationId xmlns:a16="http://schemas.microsoft.com/office/drawing/2014/main" id="{2FEFA2EB-253B-6FEE-C18F-87471523371C}"/>
              </a:ext>
            </a:extLst>
          </p:cNvPr>
          <p:cNvSpPr txBox="1"/>
          <p:nvPr/>
        </p:nvSpPr>
        <p:spPr>
          <a:xfrm>
            <a:off x="5233667" y="2282376"/>
            <a:ext cx="5416731" cy="646331"/>
          </a:xfrm>
          <a:prstGeom prst="rect">
            <a:avLst/>
          </a:prstGeom>
          <a:noFill/>
        </p:spPr>
        <p:txBody>
          <a:bodyPr wrap="square" rtlCol="0">
            <a:spAutoFit/>
          </a:bodyPr>
          <a:lstStyle/>
          <a:p>
            <a:r>
              <a:rPr lang="en-US" dirty="0"/>
              <a:t>Search for experimentally validated protein structures with similar amino acid sequences</a:t>
            </a:r>
          </a:p>
        </p:txBody>
      </p:sp>
      <p:sp>
        <p:nvSpPr>
          <p:cNvPr id="7" name="TextBox 6">
            <a:extLst>
              <a:ext uri="{FF2B5EF4-FFF2-40B4-BE49-F238E27FC236}">
                <a16:creationId xmlns:a16="http://schemas.microsoft.com/office/drawing/2014/main" id="{462B6F75-4818-1625-388B-B619725ECAED}"/>
              </a:ext>
            </a:extLst>
          </p:cNvPr>
          <p:cNvSpPr txBox="1"/>
          <p:nvPr/>
        </p:nvSpPr>
        <p:spPr>
          <a:xfrm>
            <a:off x="5233667" y="3469231"/>
            <a:ext cx="5416731" cy="646331"/>
          </a:xfrm>
          <a:prstGeom prst="rect">
            <a:avLst/>
          </a:prstGeom>
          <a:noFill/>
        </p:spPr>
        <p:txBody>
          <a:bodyPr wrap="square" rtlCol="0">
            <a:spAutoFit/>
          </a:bodyPr>
          <a:lstStyle/>
          <a:p>
            <a:r>
              <a:rPr lang="en-US" dirty="0"/>
              <a:t>Search for similar amino acid sequences to construct a multiple sequence alignment (MSA)</a:t>
            </a:r>
          </a:p>
        </p:txBody>
      </p:sp>
      <p:sp>
        <p:nvSpPr>
          <p:cNvPr id="8" name="TextBox 7">
            <a:extLst>
              <a:ext uri="{FF2B5EF4-FFF2-40B4-BE49-F238E27FC236}">
                <a16:creationId xmlns:a16="http://schemas.microsoft.com/office/drawing/2014/main" id="{A0D0AB8E-DC7F-EAE5-E8CD-91533916B1D2}"/>
              </a:ext>
            </a:extLst>
          </p:cNvPr>
          <p:cNvSpPr txBox="1"/>
          <p:nvPr/>
        </p:nvSpPr>
        <p:spPr>
          <a:xfrm>
            <a:off x="5233667" y="4656087"/>
            <a:ext cx="5138056" cy="923330"/>
          </a:xfrm>
          <a:prstGeom prst="rect">
            <a:avLst/>
          </a:prstGeom>
          <a:noFill/>
        </p:spPr>
        <p:txBody>
          <a:bodyPr wrap="square" rtlCol="0">
            <a:spAutoFit/>
          </a:bodyPr>
          <a:lstStyle/>
          <a:p>
            <a:r>
              <a:rPr lang="en-US" dirty="0"/>
              <a:t>Generates initial 3D structures of small molecules (ligands, covalent bonds, etc.)</a:t>
            </a:r>
          </a:p>
          <a:p>
            <a:r>
              <a:rPr lang="en-US" dirty="0"/>
              <a:t>    </a:t>
            </a:r>
            <a:r>
              <a:rPr lang="en-US" sz="1000" dirty="0"/>
              <a:t> *Only needed for complex assemblages </a:t>
            </a:r>
            <a:endParaRPr lang="en-US" dirty="0"/>
          </a:p>
        </p:txBody>
      </p:sp>
    </p:spTree>
    <p:extLst>
      <p:ext uri="{BB962C8B-B14F-4D97-AF65-F5344CB8AC3E}">
        <p14:creationId xmlns:p14="http://schemas.microsoft.com/office/powerpoint/2010/main" val="2877650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6E85C0-D9FD-0D79-F76D-2F64513EFF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5D4376-87B6-B163-0C24-19B3202604CB}"/>
              </a:ext>
            </a:extLst>
          </p:cNvPr>
          <p:cNvSpPr>
            <a:spLocks noGrp="1"/>
          </p:cNvSpPr>
          <p:nvPr>
            <p:ph type="title"/>
          </p:nvPr>
        </p:nvSpPr>
        <p:spPr>
          <a:xfrm>
            <a:off x="746597" y="375357"/>
            <a:ext cx="10063264" cy="1325563"/>
          </a:xfrm>
        </p:spPr>
        <p:txBody>
          <a:bodyPr>
            <a:noAutofit/>
          </a:bodyPr>
          <a:lstStyle/>
          <a:p>
            <a:r>
              <a:rPr lang="en-US" sz="3600" b="1" dirty="0"/>
              <a:t>AlphaFold3 uses generative modeling to predict beyond just single proteins</a:t>
            </a:r>
          </a:p>
        </p:txBody>
      </p:sp>
      <p:pic>
        <p:nvPicPr>
          <p:cNvPr id="1021" name="Google Shape;1021;p109">
            <a:extLst>
              <a:ext uri="{FF2B5EF4-FFF2-40B4-BE49-F238E27FC236}">
                <a16:creationId xmlns:a16="http://schemas.microsoft.com/office/drawing/2014/main" id="{26DE35B0-0E53-150A-35E0-363D4C1A6FBD}"/>
              </a:ext>
            </a:extLst>
          </p:cNvPr>
          <p:cNvPicPr preferRelativeResize="0"/>
          <p:nvPr/>
        </p:nvPicPr>
        <p:blipFill rotWithShape="1">
          <a:blip r:embed="rId2">
            <a:alphaModFix/>
          </a:blip>
          <a:srcRect/>
          <a:stretch/>
        </p:blipFill>
        <p:spPr>
          <a:xfrm>
            <a:off x="639179" y="2751053"/>
            <a:ext cx="10174340" cy="2954791"/>
          </a:xfrm>
          <a:prstGeom prst="rect">
            <a:avLst/>
          </a:prstGeom>
          <a:noFill/>
          <a:ln>
            <a:noFill/>
          </a:ln>
        </p:spPr>
      </p:pic>
      <p:sp>
        <p:nvSpPr>
          <p:cNvPr id="1022" name="Google Shape;1022;p109">
            <a:extLst>
              <a:ext uri="{FF2B5EF4-FFF2-40B4-BE49-F238E27FC236}">
                <a16:creationId xmlns:a16="http://schemas.microsoft.com/office/drawing/2014/main" id="{67D63295-2C5D-DBF2-C38C-BC303DE71E51}"/>
              </a:ext>
            </a:extLst>
          </p:cNvPr>
          <p:cNvSpPr/>
          <p:nvPr/>
        </p:nvSpPr>
        <p:spPr>
          <a:xfrm>
            <a:off x="1600196" y="2751054"/>
            <a:ext cx="1271791" cy="3337898"/>
          </a:xfrm>
          <a:prstGeom prst="roundRect">
            <a:avLst>
              <a:gd name="adj" fmla="val 16667"/>
            </a:avLst>
          </a:prstGeom>
          <a:solidFill>
            <a:srgbClr val="00B0F0">
              <a:alpha val="17647"/>
            </a:srgbClr>
          </a:solidFill>
          <a:ln w="9525" cap="flat" cmpd="sng">
            <a:solidFill>
              <a:srgbClr val="FFFFFF"/>
            </a:solidFill>
            <a:prstDash val="solid"/>
            <a:round/>
            <a:headEnd type="none" w="sm" len="sm"/>
            <a:tailEnd type="none" w="sm" len="sm"/>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a:solidFill>
                <a:srgbClr val="000000"/>
              </a:solidFill>
              <a:latin typeface="DM Sans"/>
              <a:ea typeface="DM Sans"/>
              <a:cs typeface="DM Sans"/>
              <a:sym typeface="DM Sans"/>
            </a:endParaRPr>
          </a:p>
        </p:txBody>
      </p:sp>
      <p:sp>
        <p:nvSpPr>
          <p:cNvPr id="1023" name="Google Shape;1023;p109">
            <a:extLst>
              <a:ext uri="{FF2B5EF4-FFF2-40B4-BE49-F238E27FC236}">
                <a16:creationId xmlns:a16="http://schemas.microsoft.com/office/drawing/2014/main" id="{130AEDE5-38FB-F2DC-DD50-774510C17588}"/>
              </a:ext>
            </a:extLst>
          </p:cNvPr>
          <p:cNvSpPr txBox="1"/>
          <p:nvPr/>
        </p:nvSpPr>
        <p:spPr>
          <a:xfrm>
            <a:off x="3044513" y="2114068"/>
            <a:ext cx="1381761"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Prepare Data for Neural Network</a:t>
            </a:r>
            <a:endParaRPr sz="2400" dirty="0"/>
          </a:p>
        </p:txBody>
      </p:sp>
      <p:sp>
        <p:nvSpPr>
          <p:cNvPr id="6" name="TextBox 5">
            <a:extLst>
              <a:ext uri="{FF2B5EF4-FFF2-40B4-BE49-F238E27FC236}">
                <a16:creationId xmlns:a16="http://schemas.microsoft.com/office/drawing/2014/main" id="{97232C30-DBCF-F43E-5922-24FF51CBDA56}"/>
              </a:ext>
            </a:extLst>
          </p:cNvPr>
          <p:cNvSpPr txBox="1"/>
          <p:nvPr/>
        </p:nvSpPr>
        <p:spPr>
          <a:xfrm>
            <a:off x="5164319" y="6184317"/>
            <a:ext cx="2090845" cy="253916"/>
          </a:xfrm>
          <a:prstGeom prst="rect">
            <a:avLst/>
          </a:prstGeom>
          <a:noFill/>
        </p:spPr>
        <p:txBody>
          <a:bodyPr wrap="square">
            <a:spAutoFit/>
          </a:bodyPr>
          <a:lstStyle/>
          <a:p>
            <a:pPr defTabSz="868680">
              <a:spcAft>
                <a:spcPts val="600"/>
              </a:spcAft>
            </a:pPr>
            <a:r>
              <a:rPr lang="en-US" sz="1000" kern="1200" dirty="0">
                <a:solidFill>
                  <a:schemeClr val="tx1"/>
                </a:solidFill>
                <a:latin typeface="+mn-lt"/>
                <a:ea typeface="+mn-ea"/>
                <a:cs typeface="+mn-cs"/>
              </a:rPr>
              <a:t>Credit: Abramson et al. (2024)</a:t>
            </a:r>
            <a:endParaRPr lang="en-US" sz="1000" dirty="0"/>
          </a:p>
        </p:txBody>
      </p:sp>
      <p:sp>
        <p:nvSpPr>
          <p:cNvPr id="4" name="Google Shape;1024;p109">
            <a:extLst>
              <a:ext uri="{FF2B5EF4-FFF2-40B4-BE49-F238E27FC236}">
                <a16:creationId xmlns:a16="http://schemas.microsoft.com/office/drawing/2014/main" id="{3F1557DF-A9FD-A2CD-57BD-53A72CF26B26}"/>
              </a:ext>
            </a:extLst>
          </p:cNvPr>
          <p:cNvSpPr/>
          <p:nvPr/>
        </p:nvSpPr>
        <p:spPr>
          <a:xfrm>
            <a:off x="2895411" y="2751052"/>
            <a:ext cx="1679966" cy="3337899"/>
          </a:xfrm>
          <a:prstGeom prst="roundRect">
            <a:avLst>
              <a:gd name="adj" fmla="val 16667"/>
            </a:avLst>
          </a:prstGeom>
          <a:solidFill>
            <a:schemeClr val="accent5">
              <a:alpha val="17647"/>
            </a:schemeClr>
          </a:solidFill>
          <a:ln w="9525" cap="flat" cmpd="sng">
            <a:solidFill>
              <a:srgbClr val="FFFFFF"/>
            </a:solidFill>
            <a:prstDash val="solid"/>
            <a:round/>
            <a:headEnd type="none" w="sm" len="sm"/>
            <a:tailEnd type="none" w="sm" len="sm"/>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dirty="0">
              <a:solidFill>
                <a:srgbClr val="000000"/>
              </a:solidFill>
              <a:latin typeface="DM Sans"/>
              <a:ea typeface="DM Sans"/>
              <a:cs typeface="DM Sans"/>
              <a:sym typeface="DM Sans"/>
            </a:endParaRPr>
          </a:p>
        </p:txBody>
      </p:sp>
      <p:sp>
        <p:nvSpPr>
          <p:cNvPr id="5" name="Google Shape;1023;p109">
            <a:extLst>
              <a:ext uri="{FF2B5EF4-FFF2-40B4-BE49-F238E27FC236}">
                <a16:creationId xmlns:a16="http://schemas.microsoft.com/office/drawing/2014/main" id="{2C4C8D07-11A5-836C-C35C-6D16970DF84B}"/>
              </a:ext>
            </a:extLst>
          </p:cNvPr>
          <p:cNvSpPr txBox="1"/>
          <p:nvPr/>
        </p:nvSpPr>
        <p:spPr>
          <a:xfrm>
            <a:off x="1543687" y="2110445"/>
            <a:ext cx="1381761"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Search for Similar Examples</a:t>
            </a:r>
            <a:endParaRPr sz="2400" dirty="0"/>
          </a:p>
        </p:txBody>
      </p:sp>
    </p:spTree>
    <p:extLst>
      <p:ext uri="{BB962C8B-B14F-4D97-AF65-F5344CB8AC3E}">
        <p14:creationId xmlns:p14="http://schemas.microsoft.com/office/powerpoint/2010/main" val="3808473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23"/>
                                        </p:tgtEl>
                                        <p:attrNameLst>
                                          <p:attrName>style.visibility</p:attrName>
                                        </p:attrNameLst>
                                      </p:cBhvr>
                                      <p:to>
                                        <p:strVal val="visible"/>
                                      </p:to>
                                    </p:set>
                                    <p:animEffect transition="in" filter="fade">
                                      <p:cBhvr>
                                        <p:cTn id="7" dur="500"/>
                                        <p:tgtEl>
                                          <p:spTgt spid="102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3" grpId="0"/>
      <p:bldP spid="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2F83231-C639-936E-159E-F6D6D6A91103}"/>
              </a:ext>
            </a:extLst>
          </p:cNvPr>
          <p:cNvSpPr txBox="1"/>
          <p:nvPr/>
        </p:nvSpPr>
        <p:spPr>
          <a:xfrm>
            <a:off x="776780" y="2478286"/>
            <a:ext cx="3041599" cy="400110"/>
          </a:xfrm>
          <a:prstGeom prst="rect">
            <a:avLst/>
          </a:prstGeom>
          <a:noFill/>
        </p:spPr>
        <p:txBody>
          <a:bodyPr wrap="square">
            <a:spAutoFit/>
          </a:bodyPr>
          <a:lstStyle/>
          <a:p>
            <a:r>
              <a:rPr lang="en-US" sz="2000" b="1" dirty="0"/>
              <a:t>Biological input data</a:t>
            </a:r>
          </a:p>
        </p:txBody>
      </p:sp>
      <p:grpSp>
        <p:nvGrpSpPr>
          <p:cNvPr id="11" name="Group 10">
            <a:extLst>
              <a:ext uri="{FF2B5EF4-FFF2-40B4-BE49-F238E27FC236}">
                <a16:creationId xmlns:a16="http://schemas.microsoft.com/office/drawing/2014/main" id="{F4CD3A68-8C5C-490A-4A41-B723FEB278AC}"/>
              </a:ext>
            </a:extLst>
          </p:cNvPr>
          <p:cNvGrpSpPr/>
          <p:nvPr/>
        </p:nvGrpSpPr>
        <p:grpSpPr>
          <a:xfrm>
            <a:off x="3749571" y="1985671"/>
            <a:ext cx="8520621" cy="4292410"/>
            <a:chOff x="3364510" y="1569414"/>
            <a:chExt cx="8520621" cy="4292410"/>
          </a:xfrm>
        </p:grpSpPr>
        <p:pic>
          <p:nvPicPr>
            <p:cNvPr id="5" name="Google Shape;1021;p109">
              <a:extLst>
                <a:ext uri="{FF2B5EF4-FFF2-40B4-BE49-F238E27FC236}">
                  <a16:creationId xmlns:a16="http://schemas.microsoft.com/office/drawing/2014/main" id="{A375D1BA-7805-8872-CF6C-B59D3918B57C}"/>
                </a:ext>
              </a:extLst>
            </p:cNvPr>
            <p:cNvPicPr preferRelativeResize="0">
              <a:picLocks noChangeAspect="1"/>
            </p:cNvPicPr>
            <p:nvPr/>
          </p:nvPicPr>
          <p:blipFill rotWithShape="1">
            <a:blip r:embed="rId3">
              <a:alphaModFix/>
            </a:blip>
            <a:srcRect l="23158" t="26678" r="62486" b="9171"/>
            <a:stretch>
              <a:fillRect/>
            </a:stretch>
          </p:blipFill>
          <p:spPr>
            <a:xfrm>
              <a:off x="3364510" y="1569414"/>
              <a:ext cx="3103890" cy="4292410"/>
            </a:xfrm>
            <a:prstGeom prst="rect">
              <a:avLst/>
            </a:prstGeom>
            <a:noFill/>
            <a:ln>
              <a:noFill/>
            </a:ln>
          </p:spPr>
        </p:pic>
        <p:sp>
          <p:nvSpPr>
            <p:cNvPr id="8" name="TextBox 7">
              <a:extLst>
                <a:ext uri="{FF2B5EF4-FFF2-40B4-BE49-F238E27FC236}">
                  <a16:creationId xmlns:a16="http://schemas.microsoft.com/office/drawing/2014/main" id="{71BF7F45-C2BD-4F78-07EF-EE1EC47EB39E}"/>
                </a:ext>
              </a:extLst>
            </p:cNvPr>
            <p:cNvSpPr txBox="1"/>
            <p:nvPr/>
          </p:nvSpPr>
          <p:spPr>
            <a:xfrm>
              <a:off x="6468399" y="1911406"/>
              <a:ext cx="2149375" cy="369332"/>
            </a:xfrm>
            <a:prstGeom prst="rect">
              <a:avLst/>
            </a:prstGeom>
            <a:noFill/>
          </p:spPr>
          <p:txBody>
            <a:bodyPr wrap="square" rtlCol="0">
              <a:spAutoFit/>
            </a:bodyPr>
            <a:lstStyle/>
            <a:p>
              <a:r>
                <a:rPr lang="en-US" dirty="0"/>
                <a:t>Sequence features</a:t>
              </a:r>
            </a:p>
          </p:txBody>
        </p:sp>
        <p:sp>
          <p:nvSpPr>
            <p:cNvPr id="9" name="TextBox 8">
              <a:extLst>
                <a:ext uri="{FF2B5EF4-FFF2-40B4-BE49-F238E27FC236}">
                  <a16:creationId xmlns:a16="http://schemas.microsoft.com/office/drawing/2014/main" id="{1D398A34-2EB7-0A7C-3766-6F5C6A2F0FD2}"/>
                </a:ext>
              </a:extLst>
            </p:cNvPr>
            <p:cNvSpPr txBox="1"/>
            <p:nvPr/>
          </p:nvSpPr>
          <p:spPr>
            <a:xfrm>
              <a:off x="6468400" y="3296136"/>
              <a:ext cx="2149375" cy="369332"/>
            </a:xfrm>
            <a:prstGeom prst="rect">
              <a:avLst/>
            </a:prstGeom>
            <a:noFill/>
          </p:spPr>
          <p:txBody>
            <a:bodyPr wrap="square" rtlCol="0">
              <a:spAutoFit/>
            </a:bodyPr>
            <a:lstStyle/>
            <a:p>
              <a:r>
                <a:rPr lang="en-US" dirty="0"/>
                <a:t>Pair representation</a:t>
              </a:r>
            </a:p>
          </p:txBody>
        </p:sp>
        <p:sp>
          <p:nvSpPr>
            <p:cNvPr id="10" name="TextBox 9">
              <a:extLst>
                <a:ext uri="{FF2B5EF4-FFF2-40B4-BE49-F238E27FC236}">
                  <a16:creationId xmlns:a16="http://schemas.microsoft.com/office/drawing/2014/main" id="{30A55F43-FC92-6CCD-1CB5-6D12AE980431}"/>
                </a:ext>
              </a:extLst>
            </p:cNvPr>
            <p:cNvSpPr txBox="1"/>
            <p:nvPr/>
          </p:nvSpPr>
          <p:spPr>
            <a:xfrm>
              <a:off x="6468400" y="4667628"/>
              <a:ext cx="5416731" cy="369332"/>
            </a:xfrm>
            <a:prstGeom prst="rect">
              <a:avLst/>
            </a:prstGeom>
            <a:noFill/>
          </p:spPr>
          <p:txBody>
            <a:bodyPr wrap="square" rtlCol="0">
              <a:spAutoFit/>
            </a:bodyPr>
            <a:lstStyle/>
            <a:p>
              <a:r>
                <a:rPr lang="en-US" dirty="0"/>
                <a:t>Features specific to each residue or molecule</a:t>
              </a:r>
            </a:p>
          </p:txBody>
        </p:sp>
      </p:grpSp>
      <p:cxnSp>
        <p:nvCxnSpPr>
          <p:cNvPr id="13" name="Straight Arrow Connector 12">
            <a:extLst>
              <a:ext uri="{FF2B5EF4-FFF2-40B4-BE49-F238E27FC236}">
                <a16:creationId xmlns:a16="http://schemas.microsoft.com/office/drawing/2014/main" id="{BBB86983-936F-BA48-3FCB-4841568EBB9B}"/>
              </a:ext>
            </a:extLst>
          </p:cNvPr>
          <p:cNvCxnSpPr/>
          <p:nvPr/>
        </p:nvCxnSpPr>
        <p:spPr>
          <a:xfrm>
            <a:off x="2031449" y="3043619"/>
            <a:ext cx="0" cy="85344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54EE7D35-88E2-4BF8-4B57-ED57206D1B5E}"/>
              </a:ext>
            </a:extLst>
          </p:cNvPr>
          <p:cNvSpPr txBox="1"/>
          <p:nvPr/>
        </p:nvSpPr>
        <p:spPr>
          <a:xfrm>
            <a:off x="603243" y="4131876"/>
            <a:ext cx="2856411" cy="1015663"/>
          </a:xfrm>
          <a:prstGeom prst="rect">
            <a:avLst/>
          </a:prstGeom>
          <a:noFill/>
        </p:spPr>
        <p:txBody>
          <a:bodyPr wrap="square">
            <a:spAutoFit/>
          </a:bodyPr>
          <a:lstStyle/>
          <a:p>
            <a:pPr algn="ctr"/>
            <a:r>
              <a:rPr lang="en-US" sz="2000" b="1" dirty="0"/>
              <a:t>Numerical representations </a:t>
            </a:r>
            <a:br>
              <a:rPr lang="en-US" sz="2000" b="1" dirty="0"/>
            </a:br>
            <a:r>
              <a:rPr lang="en-US" sz="2000" b="1" dirty="0"/>
              <a:t>(embeddings)</a:t>
            </a:r>
          </a:p>
        </p:txBody>
      </p:sp>
      <p:sp>
        <p:nvSpPr>
          <p:cNvPr id="4" name="Title 1">
            <a:extLst>
              <a:ext uri="{FF2B5EF4-FFF2-40B4-BE49-F238E27FC236}">
                <a16:creationId xmlns:a16="http://schemas.microsoft.com/office/drawing/2014/main" id="{34C0DA19-F353-EDE8-EE0F-B94BB89AB971}"/>
              </a:ext>
            </a:extLst>
          </p:cNvPr>
          <p:cNvSpPr>
            <a:spLocks noGrp="1"/>
          </p:cNvSpPr>
          <p:nvPr>
            <p:ph type="title"/>
          </p:nvPr>
        </p:nvSpPr>
        <p:spPr>
          <a:xfrm>
            <a:off x="651164" y="221910"/>
            <a:ext cx="10889672" cy="1325563"/>
          </a:xfrm>
        </p:spPr>
        <p:txBody>
          <a:bodyPr>
            <a:normAutofit fontScale="90000"/>
          </a:bodyPr>
          <a:lstStyle/>
          <a:p>
            <a:r>
              <a:rPr lang="en-US" sz="3600" b="1" dirty="0">
                <a:latin typeface="+mj-lt"/>
              </a:rPr>
              <a:t>The input embedder transforms biological features into atom-level representations that can be used by the neural network</a:t>
            </a:r>
          </a:p>
        </p:txBody>
      </p:sp>
    </p:spTree>
    <p:extLst>
      <p:ext uri="{BB962C8B-B14F-4D97-AF65-F5344CB8AC3E}">
        <p14:creationId xmlns:p14="http://schemas.microsoft.com/office/powerpoint/2010/main" val="19382366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7674F5-7F68-84AF-B155-A65CC58B4C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976502-8623-BCB7-0555-C190FB989BF2}"/>
              </a:ext>
            </a:extLst>
          </p:cNvPr>
          <p:cNvSpPr>
            <a:spLocks noGrp="1"/>
          </p:cNvSpPr>
          <p:nvPr>
            <p:ph type="title"/>
          </p:nvPr>
        </p:nvSpPr>
        <p:spPr>
          <a:xfrm>
            <a:off x="746597" y="375357"/>
            <a:ext cx="10063264" cy="1325563"/>
          </a:xfrm>
        </p:spPr>
        <p:txBody>
          <a:bodyPr>
            <a:noAutofit/>
          </a:bodyPr>
          <a:lstStyle/>
          <a:p>
            <a:r>
              <a:rPr lang="en-US" sz="3600" b="1" dirty="0"/>
              <a:t>AlphaFold3 uses generative modeling to predict beyond just single proteins</a:t>
            </a:r>
          </a:p>
        </p:txBody>
      </p:sp>
      <p:pic>
        <p:nvPicPr>
          <p:cNvPr id="1021" name="Google Shape;1021;p109">
            <a:extLst>
              <a:ext uri="{FF2B5EF4-FFF2-40B4-BE49-F238E27FC236}">
                <a16:creationId xmlns:a16="http://schemas.microsoft.com/office/drawing/2014/main" id="{B5C726B8-9B5B-CE0B-91DE-103D8EBBBAE4}"/>
              </a:ext>
            </a:extLst>
          </p:cNvPr>
          <p:cNvPicPr preferRelativeResize="0"/>
          <p:nvPr/>
        </p:nvPicPr>
        <p:blipFill rotWithShape="1">
          <a:blip r:embed="rId2">
            <a:alphaModFix/>
          </a:blip>
          <a:srcRect/>
          <a:stretch/>
        </p:blipFill>
        <p:spPr>
          <a:xfrm>
            <a:off x="639179" y="2751053"/>
            <a:ext cx="10174340" cy="2954791"/>
          </a:xfrm>
          <a:prstGeom prst="rect">
            <a:avLst/>
          </a:prstGeom>
          <a:noFill/>
          <a:ln>
            <a:noFill/>
          </a:ln>
        </p:spPr>
      </p:pic>
      <p:sp>
        <p:nvSpPr>
          <p:cNvPr id="1022" name="Google Shape;1022;p109">
            <a:extLst>
              <a:ext uri="{FF2B5EF4-FFF2-40B4-BE49-F238E27FC236}">
                <a16:creationId xmlns:a16="http://schemas.microsoft.com/office/drawing/2014/main" id="{A0F95AD1-20B7-20BF-53DE-D8415D860D63}"/>
              </a:ext>
            </a:extLst>
          </p:cNvPr>
          <p:cNvSpPr/>
          <p:nvPr/>
        </p:nvSpPr>
        <p:spPr>
          <a:xfrm>
            <a:off x="1600196" y="2751054"/>
            <a:ext cx="1271791" cy="3337898"/>
          </a:xfrm>
          <a:prstGeom prst="roundRect">
            <a:avLst>
              <a:gd name="adj" fmla="val 16667"/>
            </a:avLst>
          </a:prstGeom>
          <a:solidFill>
            <a:srgbClr val="00B0F0">
              <a:alpha val="17647"/>
            </a:srgbClr>
          </a:solidFill>
          <a:ln w="9525" cap="flat" cmpd="sng">
            <a:solidFill>
              <a:srgbClr val="FFFFFF"/>
            </a:solidFill>
            <a:prstDash val="solid"/>
            <a:round/>
            <a:headEnd type="none" w="sm" len="sm"/>
            <a:tailEnd type="none" w="sm" len="sm"/>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a:solidFill>
                <a:srgbClr val="000000"/>
              </a:solidFill>
              <a:latin typeface="DM Sans"/>
              <a:ea typeface="DM Sans"/>
              <a:cs typeface="DM Sans"/>
              <a:sym typeface="DM Sans"/>
            </a:endParaRPr>
          </a:p>
        </p:txBody>
      </p:sp>
      <p:sp>
        <p:nvSpPr>
          <p:cNvPr id="1023" name="Google Shape;1023;p109">
            <a:extLst>
              <a:ext uri="{FF2B5EF4-FFF2-40B4-BE49-F238E27FC236}">
                <a16:creationId xmlns:a16="http://schemas.microsoft.com/office/drawing/2014/main" id="{C0806B9E-5CF7-4888-57AF-BD2600A83C27}"/>
              </a:ext>
            </a:extLst>
          </p:cNvPr>
          <p:cNvSpPr txBox="1"/>
          <p:nvPr/>
        </p:nvSpPr>
        <p:spPr>
          <a:xfrm>
            <a:off x="3044513" y="2114068"/>
            <a:ext cx="1381761"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Prepare Data for Neural Network</a:t>
            </a:r>
            <a:endParaRPr sz="2400" dirty="0"/>
          </a:p>
        </p:txBody>
      </p:sp>
      <p:sp>
        <p:nvSpPr>
          <p:cNvPr id="1024" name="Google Shape;1024;p109">
            <a:extLst>
              <a:ext uri="{FF2B5EF4-FFF2-40B4-BE49-F238E27FC236}">
                <a16:creationId xmlns:a16="http://schemas.microsoft.com/office/drawing/2014/main" id="{6EB9F954-2E47-E079-618B-4DDBC8355ED0}"/>
              </a:ext>
            </a:extLst>
          </p:cNvPr>
          <p:cNvSpPr/>
          <p:nvPr/>
        </p:nvSpPr>
        <p:spPr>
          <a:xfrm>
            <a:off x="4553229" y="2751053"/>
            <a:ext cx="1890296" cy="3399439"/>
          </a:xfrm>
          <a:prstGeom prst="roundRect">
            <a:avLst>
              <a:gd name="adj" fmla="val 16667"/>
            </a:avLst>
          </a:prstGeom>
          <a:solidFill>
            <a:srgbClr val="F8C472">
              <a:alpha val="17647"/>
            </a:srgbClr>
          </a:solidFill>
          <a:ln w="9525" cap="flat" cmpd="sng">
            <a:solidFill>
              <a:srgbClr val="FFFFFF"/>
            </a:solidFill>
            <a:prstDash val="solid"/>
            <a:round/>
            <a:headEnd type="none" w="sm" len="sm"/>
            <a:tailEnd type="none" w="sm" len="sm"/>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a:solidFill>
                <a:srgbClr val="000000"/>
              </a:solidFill>
              <a:latin typeface="DM Sans"/>
              <a:ea typeface="DM Sans"/>
              <a:cs typeface="DM Sans"/>
              <a:sym typeface="DM Sans"/>
            </a:endParaRPr>
          </a:p>
        </p:txBody>
      </p:sp>
      <p:sp>
        <p:nvSpPr>
          <p:cNvPr id="1025" name="Google Shape;1025;p109">
            <a:extLst>
              <a:ext uri="{FF2B5EF4-FFF2-40B4-BE49-F238E27FC236}">
                <a16:creationId xmlns:a16="http://schemas.microsoft.com/office/drawing/2014/main" id="{D4908777-7A9B-49F5-6B83-827500B33D1B}"/>
              </a:ext>
            </a:extLst>
          </p:cNvPr>
          <p:cNvSpPr txBox="1"/>
          <p:nvPr/>
        </p:nvSpPr>
        <p:spPr>
          <a:xfrm>
            <a:off x="4647207" y="2110445"/>
            <a:ext cx="1702340"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Extract Evolutionary &amp; Structural Constraints</a:t>
            </a:r>
            <a:endParaRPr sz="2400" dirty="0"/>
          </a:p>
        </p:txBody>
      </p:sp>
      <p:sp>
        <p:nvSpPr>
          <p:cNvPr id="6" name="TextBox 5">
            <a:extLst>
              <a:ext uri="{FF2B5EF4-FFF2-40B4-BE49-F238E27FC236}">
                <a16:creationId xmlns:a16="http://schemas.microsoft.com/office/drawing/2014/main" id="{EC200237-7A5F-92E0-DF18-836F45C51449}"/>
              </a:ext>
            </a:extLst>
          </p:cNvPr>
          <p:cNvSpPr txBox="1"/>
          <p:nvPr/>
        </p:nvSpPr>
        <p:spPr>
          <a:xfrm>
            <a:off x="5164319" y="6184317"/>
            <a:ext cx="2090845" cy="253916"/>
          </a:xfrm>
          <a:prstGeom prst="rect">
            <a:avLst/>
          </a:prstGeom>
          <a:noFill/>
        </p:spPr>
        <p:txBody>
          <a:bodyPr wrap="square">
            <a:spAutoFit/>
          </a:bodyPr>
          <a:lstStyle/>
          <a:p>
            <a:pPr defTabSz="868680">
              <a:spcAft>
                <a:spcPts val="600"/>
              </a:spcAft>
            </a:pPr>
            <a:r>
              <a:rPr lang="en-US" sz="1000" kern="1200" dirty="0">
                <a:solidFill>
                  <a:schemeClr val="tx1"/>
                </a:solidFill>
                <a:latin typeface="+mn-lt"/>
                <a:ea typeface="+mn-ea"/>
                <a:cs typeface="+mn-cs"/>
              </a:rPr>
              <a:t>Credit: Abramson et al. (2024)</a:t>
            </a:r>
            <a:endParaRPr lang="en-US" sz="1000" dirty="0"/>
          </a:p>
        </p:txBody>
      </p:sp>
      <p:sp>
        <p:nvSpPr>
          <p:cNvPr id="4" name="Google Shape;1024;p109">
            <a:extLst>
              <a:ext uri="{FF2B5EF4-FFF2-40B4-BE49-F238E27FC236}">
                <a16:creationId xmlns:a16="http://schemas.microsoft.com/office/drawing/2014/main" id="{B00AC4F1-0C6B-DBB0-F879-4FC0A557958A}"/>
              </a:ext>
            </a:extLst>
          </p:cNvPr>
          <p:cNvSpPr/>
          <p:nvPr/>
        </p:nvSpPr>
        <p:spPr>
          <a:xfrm>
            <a:off x="2895411" y="2751052"/>
            <a:ext cx="1679966" cy="3337899"/>
          </a:xfrm>
          <a:prstGeom prst="roundRect">
            <a:avLst>
              <a:gd name="adj" fmla="val 16667"/>
            </a:avLst>
          </a:prstGeom>
          <a:solidFill>
            <a:schemeClr val="accent5">
              <a:alpha val="17647"/>
            </a:schemeClr>
          </a:solidFill>
          <a:ln w="9525" cap="flat" cmpd="sng">
            <a:solidFill>
              <a:srgbClr val="FFFFFF"/>
            </a:solidFill>
            <a:prstDash val="solid"/>
            <a:round/>
            <a:headEnd type="none" w="sm" len="sm"/>
            <a:tailEnd type="none" w="sm" len="sm"/>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dirty="0">
              <a:solidFill>
                <a:srgbClr val="000000"/>
              </a:solidFill>
              <a:latin typeface="DM Sans"/>
              <a:ea typeface="DM Sans"/>
              <a:cs typeface="DM Sans"/>
              <a:sym typeface="DM Sans"/>
            </a:endParaRPr>
          </a:p>
        </p:txBody>
      </p:sp>
      <p:sp>
        <p:nvSpPr>
          <p:cNvPr id="5" name="Google Shape;1023;p109">
            <a:extLst>
              <a:ext uri="{FF2B5EF4-FFF2-40B4-BE49-F238E27FC236}">
                <a16:creationId xmlns:a16="http://schemas.microsoft.com/office/drawing/2014/main" id="{8BF0D020-AB01-0FAC-3051-5BB2B74E92BB}"/>
              </a:ext>
            </a:extLst>
          </p:cNvPr>
          <p:cNvSpPr txBox="1"/>
          <p:nvPr/>
        </p:nvSpPr>
        <p:spPr>
          <a:xfrm>
            <a:off x="1543687" y="2110445"/>
            <a:ext cx="1381761"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Search for Similar Examples</a:t>
            </a:r>
            <a:endParaRPr sz="2400" dirty="0"/>
          </a:p>
        </p:txBody>
      </p:sp>
    </p:spTree>
    <p:extLst>
      <p:ext uri="{BB962C8B-B14F-4D97-AF65-F5344CB8AC3E}">
        <p14:creationId xmlns:p14="http://schemas.microsoft.com/office/powerpoint/2010/main" val="1779374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25"/>
                                        </p:tgtEl>
                                        <p:attrNameLst>
                                          <p:attrName>style.visibility</p:attrName>
                                        </p:attrNameLst>
                                      </p:cBhvr>
                                      <p:to>
                                        <p:strVal val="visible"/>
                                      </p:to>
                                    </p:set>
                                    <p:animEffect transition="in" filter="fade">
                                      <p:cBhvr>
                                        <p:cTn id="7" dur="500"/>
                                        <p:tgtEl>
                                          <p:spTgt spid="10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24"/>
                                        </p:tgtEl>
                                        <p:attrNameLst>
                                          <p:attrName>style.visibility</p:attrName>
                                        </p:attrNameLst>
                                      </p:cBhvr>
                                      <p:to>
                                        <p:strVal val="visible"/>
                                      </p:to>
                                    </p:set>
                                    <p:animEffect transition="in" filter="fade">
                                      <p:cBhvr>
                                        <p:cTn id="10" dur="500"/>
                                        <p:tgtEl>
                                          <p:spTgt spid="10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 grpId="0" animBg="1"/>
      <p:bldP spid="102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096CE-1E15-301B-DD9F-B6DF8ED15389}"/>
              </a:ext>
            </a:extLst>
          </p:cNvPr>
          <p:cNvSpPr>
            <a:spLocks noGrp="1"/>
          </p:cNvSpPr>
          <p:nvPr>
            <p:ph type="title"/>
          </p:nvPr>
        </p:nvSpPr>
        <p:spPr/>
        <p:txBody>
          <a:bodyPr>
            <a:normAutofit/>
          </a:bodyPr>
          <a:lstStyle/>
          <a:p>
            <a:r>
              <a:rPr lang="en-US" sz="3600" b="1" dirty="0"/>
              <a:t>AlphaFold3 builds context from homologous sequences and structures</a:t>
            </a:r>
          </a:p>
        </p:txBody>
      </p:sp>
      <p:pic>
        <p:nvPicPr>
          <p:cNvPr id="4" name="Google Shape;1021;p109">
            <a:extLst>
              <a:ext uri="{FF2B5EF4-FFF2-40B4-BE49-F238E27FC236}">
                <a16:creationId xmlns:a16="http://schemas.microsoft.com/office/drawing/2014/main" id="{D81CC8A6-50DF-5C54-9830-34FE95455258}"/>
              </a:ext>
            </a:extLst>
          </p:cNvPr>
          <p:cNvPicPr preferRelativeResize="0">
            <a:picLocks noChangeAspect="1"/>
          </p:cNvPicPr>
          <p:nvPr/>
        </p:nvPicPr>
        <p:blipFill rotWithShape="1">
          <a:blip r:embed="rId3">
            <a:alphaModFix/>
          </a:blip>
          <a:srcRect l="39226" t="39184" r="42025" b="33085"/>
          <a:stretch>
            <a:fillRect/>
          </a:stretch>
        </p:blipFill>
        <p:spPr>
          <a:xfrm>
            <a:off x="3934154" y="1632012"/>
            <a:ext cx="3854871" cy="1945654"/>
          </a:xfrm>
          <a:prstGeom prst="rect">
            <a:avLst/>
          </a:prstGeom>
          <a:noFill/>
          <a:ln>
            <a:noFill/>
          </a:ln>
        </p:spPr>
      </p:pic>
      <p:pic>
        <p:nvPicPr>
          <p:cNvPr id="5" name="Picture 4">
            <a:extLst>
              <a:ext uri="{FF2B5EF4-FFF2-40B4-BE49-F238E27FC236}">
                <a16:creationId xmlns:a16="http://schemas.microsoft.com/office/drawing/2014/main" id="{B7FA6A96-DEC1-1445-55F5-4B2AC9E9A528}"/>
              </a:ext>
            </a:extLst>
          </p:cNvPr>
          <p:cNvPicPr>
            <a:picLocks noChangeAspect="1"/>
          </p:cNvPicPr>
          <p:nvPr/>
        </p:nvPicPr>
        <p:blipFill>
          <a:blip r:embed="rId4"/>
          <a:srcRect t="24267" r="57096" b="-1"/>
          <a:stretch>
            <a:fillRect/>
          </a:stretch>
        </p:blipFill>
        <p:spPr>
          <a:xfrm>
            <a:off x="996646" y="4889230"/>
            <a:ext cx="1778953" cy="1809501"/>
          </a:xfrm>
          <a:prstGeom prst="rect">
            <a:avLst/>
          </a:prstGeom>
        </p:spPr>
      </p:pic>
      <p:pic>
        <p:nvPicPr>
          <p:cNvPr id="4098" name="Picture 2" descr="The game has changed.' AI triumphs at solving protein structures | Science  | AAAS">
            <a:extLst>
              <a:ext uri="{FF2B5EF4-FFF2-40B4-BE49-F238E27FC236}">
                <a16:creationId xmlns:a16="http://schemas.microsoft.com/office/drawing/2014/main" id="{CBAFDCDC-BF46-97D7-9C49-77FB3FBDE2F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4108" r="13804"/>
          <a:stretch>
            <a:fillRect/>
          </a:stretch>
        </p:blipFill>
        <p:spPr bwMode="auto">
          <a:xfrm>
            <a:off x="1475309" y="3196254"/>
            <a:ext cx="1129485" cy="881324"/>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Researchers turn to deep learning to decode protein structures | PNAS">
            <a:extLst>
              <a:ext uri="{FF2B5EF4-FFF2-40B4-BE49-F238E27FC236}">
                <a16:creationId xmlns:a16="http://schemas.microsoft.com/office/drawing/2014/main" id="{2FD58DB1-28DB-2F3D-1F22-32ACA44CA43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79688" y="3720653"/>
            <a:ext cx="926818" cy="881324"/>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Homology modeling - Wikipedia">
            <a:extLst>
              <a:ext uri="{FF2B5EF4-FFF2-40B4-BE49-F238E27FC236}">
                <a16:creationId xmlns:a16="http://schemas.microsoft.com/office/drawing/2014/main" id="{C71893F3-C10D-33D1-99FD-E581650C42D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rot="6771734">
            <a:off x="2416766" y="3723454"/>
            <a:ext cx="1167625" cy="875719"/>
          </a:xfrm>
          <a:prstGeom prst="rect">
            <a:avLst/>
          </a:prstGeom>
          <a:noFill/>
          <a:extLst>
            <a:ext uri="{909E8E84-426E-40DD-AFC4-6F175D3DCCD1}">
              <a14:hiddenFill xmlns:a14="http://schemas.microsoft.com/office/drawing/2010/main">
                <a:solidFill>
                  <a:srgbClr val="FFFFFF"/>
                </a:solidFill>
              </a14:hiddenFill>
            </a:ext>
          </a:extLst>
        </p:spPr>
      </p:pic>
      <p:pic>
        <p:nvPicPr>
          <p:cNvPr id="6" name="Google Shape;578;p64" descr="A grid of squares with different colors&#10;&#10;AI-generated content may be incorrect.">
            <a:extLst>
              <a:ext uri="{FF2B5EF4-FFF2-40B4-BE49-F238E27FC236}">
                <a16:creationId xmlns:a16="http://schemas.microsoft.com/office/drawing/2014/main" id="{DE1FC61C-9FCA-E196-A04F-243648C201AA}"/>
              </a:ext>
            </a:extLst>
          </p:cNvPr>
          <p:cNvPicPr preferRelativeResize="0"/>
          <p:nvPr/>
        </p:nvPicPr>
        <p:blipFill rotWithShape="1">
          <a:blip r:embed="rId8">
            <a:alphaModFix/>
          </a:blip>
          <a:srcRect b="73618"/>
          <a:stretch>
            <a:fillRect/>
          </a:stretch>
        </p:blipFill>
        <p:spPr>
          <a:xfrm>
            <a:off x="254564" y="2604839"/>
            <a:ext cx="3540419" cy="291212"/>
          </a:xfrm>
          <a:prstGeom prst="rect">
            <a:avLst/>
          </a:prstGeom>
          <a:noFill/>
          <a:ln>
            <a:noFill/>
          </a:ln>
        </p:spPr>
      </p:pic>
      <p:cxnSp>
        <p:nvCxnSpPr>
          <p:cNvPr id="8" name="Straight Connector 7">
            <a:extLst>
              <a:ext uri="{FF2B5EF4-FFF2-40B4-BE49-F238E27FC236}">
                <a16:creationId xmlns:a16="http://schemas.microsoft.com/office/drawing/2014/main" id="{7352D67E-11DC-FE8A-9608-94489CAE3BE3}"/>
              </a:ext>
            </a:extLst>
          </p:cNvPr>
          <p:cNvCxnSpPr>
            <a:cxnSpLocks/>
          </p:cNvCxnSpPr>
          <p:nvPr/>
        </p:nvCxnSpPr>
        <p:spPr>
          <a:xfrm flipH="1" flipV="1">
            <a:off x="996646" y="4797439"/>
            <a:ext cx="956555" cy="596300"/>
          </a:xfrm>
          <a:prstGeom prst="line">
            <a:avLst/>
          </a:prstGeom>
          <a:ln>
            <a:solidFill>
              <a:srgbClr val="C00000"/>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D0938CDE-F9ED-D829-3724-4C0BCE120DEE}"/>
              </a:ext>
            </a:extLst>
          </p:cNvPr>
          <p:cNvCxnSpPr>
            <a:cxnSpLocks/>
          </p:cNvCxnSpPr>
          <p:nvPr/>
        </p:nvCxnSpPr>
        <p:spPr>
          <a:xfrm flipV="1">
            <a:off x="2165367" y="4797439"/>
            <a:ext cx="687015" cy="596300"/>
          </a:xfrm>
          <a:prstGeom prst="line">
            <a:avLst/>
          </a:prstGeom>
          <a:ln>
            <a:solidFill>
              <a:srgbClr val="C00000"/>
            </a:solidFill>
          </a:ln>
        </p:spPr>
        <p:style>
          <a:lnRef idx="2">
            <a:schemeClr val="accent1"/>
          </a:lnRef>
          <a:fillRef idx="0">
            <a:schemeClr val="accent1"/>
          </a:fillRef>
          <a:effectRef idx="1">
            <a:schemeClr val="accent1"/>
          </a:effectRef>
          <a:fontRef idx="minor">
            <a:schemeClr val="tx1"/>
          </a:fontRef>
        </p:style>
      </p:cxnSp>
      <p:sp>
        <p:nvSpPr>
          <p:cNvPr id="11" name="Rectangle: Rounded Corners 10">
            <a:extLst>
              <a:ext uri="{FF2B5EF4-FFF2-40B4-BE49-F238E27FC236}">
                <a16:creationId xmlns:a16="http://schemas.microsoft.com/office/drawing/2014/main" id="{F771CD2F-9F03-2F6F-61B4-0ADDD77C7A75}"/>
              </a:ext>
            </a:extLst>
          </p:cNvPr>
          <p:cNvSpPr/>
          <p:nvPr/>
        </p:nvSpPr>
        <p:spPr>
          <a:xfrm>
            <a:off x="341078" y="3081783"/>
            <a:ext cx="3302874" cy="1715656"/>
          </a:xfrm>
          <a:prstGeom prst="round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1BBABDE0-96D2-7388-9B6A-62538D64A185}"/>
              </a:ext>
            </a:extLst>
          </p:cNvPr>
          <p:cNvSpPr txBox="1"/>
          <p:nvPr/>
        </p:nvSpPr>
        <p:spPr>
          <a:xfrm>
            <a:off x="2987765" y="4944405"/>
            <a:ext cx="2547126" cy="1754326"/>
          </a:xfrm>
          <a:prstGeom prst="rect">
            <a:avLst/>
          </a:prstGeom>
          <a:noFill/>
        </p:spPr>
        <p:txBody>
          <a:bodyPr wrap="square">
            <a:spAutoFit/>
          </a:bodyPr>
          <a:lstStyle/>
          <a:p>
            <a:r>
              <a:rPr lang="en-US" dirty="0"/>
              <a:t>Which of these templates (or combination of them) gives the </a:t>
            </a:r>
            <a:r>
              <a:rPr lang="en-US" b="1" dirty="0">
                <a:solidFill>
                  <a:srgbClr val="00B050"/>
                </a:solidFill>
              </a:rPr>
              <a:t>most helpful information for this residue pair</a:t>
            </a:r>
            <a:r>
              <a:rPr lang="en-US" dirty="0"/>
              <a:t>?</a:t>
            </a:r>
          </a:p>
        </p:txBody>
      </p:sp>
      <p:sp>
        <p:nvSpPr>
          <p:cNvPr id="7" name="TextBox 6">
            <a:extLst>
              <a:ext uri="{FF2B5EF4-FFF2-40B4-BE49-F238E27FC236}">
                <a16:creationId xmlns:a16="http://schemas.microsoft.com/office/drawing/2014/main" id="{17D2843A-4443-9FB4-AFEB-A140EDC44C22}"/>
              </a:ext>
            </a:extLst>
          </p:cNvPr>
          <p:cNvSpPr txBox="1"/>
          <p:nvPr/>
        </p:nvSpPr>
        <p:spPr>
          <a:xfrm>
            <a:off x="6204498" y="4916817"/>
            <a:ext cx="3046970" cy="1754326"/>
          </a:xfrm>
          <a:prstGeom prst="rect">
            <a:avLst/>
          </a:prstGeom>
          <a:noFill/>
        </p:spPr>
        <p:txBody>
          <a:bodyPr wrap="square">
            <a:spAutoFit/>
          </a:bodyPr>
          <a:lstStyle/>
          <a:p>
            <a:r>
              <a:rPr lang="en-US" dirty="0"/>
              <a:t>Across all these related sequences, </a:t>
            </a:r>
            <a:r>
              <a:rPr lang="en-US" b="1" dirty="0">
                <a:solidFill>
                  <a:srgbClr val="00B050"/>
                </a:solidFill>
              </a:rPr>
              <a:t>how do changes at one position relate to changes at another </a:t>
            </a:r>
            <a:r>
              <a:rPr lang="en-US" dirty="0"/>
              <a:t>— and what does that tell us about their likely 3D relationship?</a:t>
            </a:r>
          </a:p>
        </p:txBody>
      </p:sp>
      <p:pic>
        <p:nvPicPr>
          <p:cNvPr id="12" name="Picture 11">
            <a:extLst>
              <a:ext uri="{FF2B5EF4-FFF2-40B4-BE49-F238E27FC236}">
                <a16:creationId xmlns:a16="http://schemas.microsoft.com/office/drawing/2014/main" id="{C287AC5B-51D2-63B1-D621-EC6BE5A62ACA}"/>
              </a:ext>
            </a:extLst>
          </p:cNvPr>
          <p:cNvPicPr>
            <a:picLocks noChangeAspect="1"/>
          </p:cNvPicPr>
          <p:nvPr/>
        </p:nvPicPr>
        <p:blipFill>
          <a:blip r:embed="rId9"/>
          <a:stretch>
            <a:fillRect/>
          </a:stretch>
        </p:blipFill>
        <p:spPr>
          <a:xfrm>
            <a:off x="9362197" y="4012066"/>
            <a:ext cx="2250115" cy="1754327"/>
          </a:xfrm>
          <a:prstGeom prst="rect">
            <a:avLst/>
          </a:prstGeom>
        </p:spPr>
      </p:pic>
      <p:sp>
        <p:nvSpPr>
          <p:cNvPr id="3" name="Rectangle: Rounded Corners 2">
            <a:extLst>
              <a:ext uri="{FF2B5EF4-FFF2-40B4-BE49-F238E27FC236}">
                <a16:creationId xmlns:a16="http://schemas.microsoft.com/office/drawing/2014/main" id="{2269F929-76D3-0992-0C97-2FA27B92C5BB}"/>
              </a:ext>
            </a:extLst>
          </p:cNvPr>
          <p:cNvSpPr/>
          <p:nvPr/>
        </p:nvSpPr>
        <p:spPr>
          <a:xfrm>
            <a:off x="8735646" y="2341247"/>
            <a:ext cx="832519" cy="1159380"/>
          </a:xfrm>
          <a:prstGeom prst="roundRect">
            <a:avLst/>
          </a:prstGeom>
          <a:solidFill>
            <a:schemeClr val="accent3">
              <a:lumMod val="20000"/>
              <a:lumOff val="80000"/>
              <a:alpha val="37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D400FD27-BACE-A77F-6F0E-8EC534C5A0A0}"/>
              </a:ext>
            </a:extLst>
          </p:cNvPr>
          <p:cNvSpPr/>
          <p:nvPr/>
        </p:nvSpPr>
        <p:spPr>
          <a:xfrm>
            <a:off x="9965806" y="2338156"/>
            <a:ext cx="173903" cy="1109607"/>
          </a:xfrm>
          <a:prstGeom prst="roundRect">
            <a:avLst/>
          </a:prstGeom>
          <a:solidFill>
            <a:schemeClr val="accent2">
              <a:lumMod val="40000"/>
              <a:lumOff val="60000"/>
              <a:alpha val="37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4ED9837B-EE73-7192-2578-548769EDD179}"/>
              </a:ext>
            </a:extLst>
          </p:cNvPr>
          <p:cNvSpPr/>
          <p:nvPr/>
        </p:nvSpPr>
        <p:spPr>
          <a:xfrm>
            <a:off x="10957427" y="2352716"/>
            <a:ext cx="417244" cy="1097574"/>
          </a:xfrm>
          <a:prstGeom prst="roundRect">
            <a:avLst/>
          </a:prstGeom>
          <a:solidFill>
            <a:schemeClr val="accent3">
              <a:lumMod val="20000"/>
              <a:lumOff val="80000"/>
              <a:alpha val="37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50BEA62A-F180-B8C7-A196-5B963D95B3FC}"/>
              </a:ext>
            </a:extLst>
          </p:cNvPr>
          <p:cNvPicPr>
            <a:picLocks noChangeAspect="1"/>
          </p:cNvPicPr>
          <p:nvPr/>
        </p:nvPicPr>
        <p:blipFill>
          <a:blip r:embed="rId10"/>
          <a:stretch>
            <a:fillRect/>
          </a:stretch>
        </p:blipFill>
        <p:spPr>
          <a:xfrm>
            <a:off x="8059689" y="2341247"/>
            <a:ext cx="3540419" cy="1109607"/>
          </a:xfrm>
          <a:prstGeom prst="rect">
            <a:avLst/>
          </a:prstGeom>
        </p:spPr>
      </p:pic>
      <p:sp>
        <p:nvSpPr>
          <p:cNvPr id="18" name="TextBox 17">
            <a:extLst>
              <a:ext uri="{FF2B5EF4-FFF2-40B4-BE49-F238E27FC236}">
                <a16:creationId xmlns:a16="http://schemas.microsoft.com/office/drawing/2014/main" id="{67DFD251-5A0D-E105-208D-8597AE720B44}"/>
              </a:ext>
            </a:extLst>
          </p:cNvPr>
          <p:cNvSpPr txBox="1"/>
          <p:nvPr/>
        </p:nvSpPr>
        <p:spPr>
          <a:xfrm>
            <a:off x="10684815" y="1854319"/>
            <a:ext cx="1034633" cy="461665"/>
          </a:xfrm>
          <a:prstGeom prst="rect">
            <a:avLst/>
          </a:prstGeom>
          <a:noFill/>
        </p:spPr>
        <p:txBody>
          <a:bodyPr wrap="square" rtlCol="0">
            <a:spAutoFit/>
          </a:bodyPr>
          <a:lstStyle/>
          <a:p>
            <a:pPr algn="ctr"/>
            <a:r>
              <a:rPr lang="en-US" sz="1200" dirty="0"/>
              <a:t>Variable </a:t>
            </a:r>
            <a:br>
              <a:rPr lang="en-US" sz="1200" dirty="0"/>
            </a:br>
            <a:r>
              <a:rPr lang="en-US" sz="1200" dirty="0"/>
              <a:t>Regions</a:t>
            </a:r>
          </a:p>
        </p:txBody>
      </p:sp>
      <p:sp>
        <p:nvSpPr>
          <p:cNvPr id="19" name="TextBox 18">
            <a:extLst>
              <a:ext uri="{FF2B5EF4-FFF2-40B4-BE49-F238E27FC236}">
                <a16:creationId xmlns:a16="http://schemas.microsoft.com/office/drawing/2014/main" id="{264F2BFF-3B4B-97AB-7820-40E0C032915B}"/>
              </a:ext>
            </a:extLst>
          </p:cNvPr>
          <p:cNvSpPr txBox="1"/>
          <p:nvPr/>
        </p:nvSpPr>
        <p:spPr>
          <a:xfrm>
            <a:off x="9761219" y="1841278"/>
            <a:ext cx="1034618" cy="461665"/>
          </a:xfrm>
          <a:prstGeom prst="rect">
            <a:avLst/>
          </a:prstGeom>
          <a:noFill/>
        </p:spPr>
        <p:txBody>
          <a:bodyPr wrap="square" rtlCol="0">
            <a:spAutoFit/>
          </a:bodyPr>
          <a:lstStyle/>
          <a:p>
            <a:pPr algn="ctr"/>
            <a:r>
              <a:rPr lang="en-US" sz="1200" dirty="0"/>
              <a:t>Co-Evolving </a:t>
            </a:r>
            <a:br>
              <a:rPr lang="en-US" sz="1200" dirty="0"/>
            </a:br>
            <a:r>
              <a:rPr lang="en-US" sz="1200" dirty="0"/>
              <a:t>Regions</a:t>
            </a:r>
          </a:p>
        </p:txBody>
      </p:sp>
      <p:sp>
        <p:nvSpPr>
          <p:cNvPr id="20" name="TextBox 19">
            <a:extLst>
              <a:ext uri="{FF2B5EF4-FFF2-40B4-BE49-F238E27FC236}">
                <a16:creationId xmlns:a16="http://schemas.microsoft.com/office/drawing/2014/main" id="{EE6B0B06-B4A1-670F-92BF-8C9E92F7D33E}"/>
              </a:ext>
            </a:extLst>
          </p:cNvPr>
          <p:cNvSpPr txBox="1"/>
          <p:nvPr/>
        </p:nvSpPr>
        <p:spPr>
          <a:xfrm>
            <a:off x="8527477" y="1829809"/>
            <a:ext cx="1131800" cy="461665"/>
          </a:xfrm>
          <a:prstGeom prst="rect">
            <a:avLst/>
          </a:prstGeom>
          <a:noFill/>
        </p:spPr>
        <p:txBody>
          <a:bodyPr wrap="square" rtlCol="0">
            <a:spAutoFit/>
          </a:bodyPr>
          <a:lstStyle/>
          <a:p>
            <a:pPr algn="ctr"/>
            <a:r>
              <a:rPr lang="en-US" sz="1200" dirty="0"/>
              <a:t>Conserved </a:t>
            </a:r>
            <a:br>
              <a:rPr lang="en-US" sz="1200" dirty="0"/>
            </a:br>
            <a:r>
              <a:rPr lang="en-US" sz="1200" dirty="0"/>
              <a:t>Regions</a:t>
            </a:r>
          </a:p>
        </p:txBody>
      </p:sp>
      <p:sp>
        <p:nvSpPr>
          <p:cNvPr id="21" name="Rectangle: Rounded Corners 20">
            <a:extLst>
              <a:ext uri="{FF2B5EF4-FFF2-40B4-BE49-F238E27FC236}">
                <a16:creationId xmlns:a16="http://schemas.microsoft.com/office/drawing/2014/main" id="{B93B6D08-0C88-A531-5DB3-7398DDD10180}"/>
              </a:ext>
            </a:extLst>
          </p:cNvPr>
          <p:cNvSpPr/>
          <p:nvPr/>
        </p:nvSpPr>
        <p:spPr>
          <a:xfrm>
            <a:off x="10357239" y="2340683"/>
            <a:ext cx="173903" cy="1109607"/>
          </a:xfrm>
          <a:prstGeom prst="roundRect">
            <a:avLst/>
          </a:prstGeom>
          <a:solidFill>
            <a:schemeClr val="accent2">
              <a:lumMod val="40000"/>
              <a:lumOff val="60000"/>
              <a:alpha val="37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76381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4098"/>
                                        </p:tgtEl>
                                        <p:attrNameLst>
                                          <p:attrName>style.visibility</p:attrName>
                                        </p:attrNameLst>
                                      </p:cBhvr>
                                      <p:to>
                                        <p:strVal val="visible"/>
                                      </p:to>
                                    </p:set>
                                    <p:animEffect transition="in" filter="fade">
                                      <p:cBhvr>
                                        <p:cTn id="10" dur="500"/>
                                        <p:tgtEl>
                                          <p:spTgt spid="4098"/>
                                        </p:tgtEl>
                                      </p:cBhvr>
                                    </p:animEffect>
                                  </p:childTnLst>
                                </p:cTn>
                              </p:par>
                              <p:par>
                                <p:cTn id="11" presetID="10" presetClass="entr" presetSubtype="0" fill="hold" nodeType="withEffect">
                                  <p:stCondLst>
                                    <p:cond delay="0"/>
                                  </p:stCondLst>
                                  <p:childTnLst>
                                    <p:set>
                                      <p:cBhvr>
                                        <p:cTn id="12" dur="1" fill="hold">
                                          <p:stCondLst>
                                            <p:cond delay="0"/>
                                          </p:stCondLst>
                                        </p:cTn>
                                        <p:tgtEl>
                                          <p:spTgt spid="4100"/>
                                        </p:tgtEl>
                                        <p:attrNameLst>
                                          <p:attrName>style.visibility</p:attrName>
                                        </p:attrNameLst>
                                      </p:cBhvr>
                                      <p:to>
                                        <p:strVal val="visible"/>
                                      </p:to>
                                    </p:set>
                                    <p:animEffect transition="in" filter="fade">
                                      <p:cBhvr>
                                        <p:cTn id="13" dur="500"/>
                                        <p:tgtEl>
                                          <p:spTgt spid="4100"/>
                                        </p:tgtEl>
                                      </p:cBhvr>
                                    </p:animEffect>
                                  </p:childTnLst>
                                </p:cTn>
                              </p:par>
                              <p:par>
                                <p:cTn id="14" presetID="10" presetClass="entr" presetSubtype="0" fill="hold" nodeType="withEffect">
                                  <p:stCondLst>
                                    <p:cond delay="0"/>
                                  </p:stCondLst>
                                  <p:childTnLst>
                                    <p:set>
                                      <p:cBhvr>
                                        <p:cTn id="15" dur="1" fill="hold">
                                          <p:stCondLst>
                                            <p:cond delay="0"/>
                                          </p:stCondLst>
                                        </p:cTn>
                                        <p:tgtEl>
                                          <p:spTgt spid="4102"/>
                                        </p:tgtEl>
                                        <p:attrNameLst>
                                          <p:attrName>style.visibility</p:attrName>
                                        </p:attrNameLst>
                                      </p:cBhvr>
                                      <p:to>
                                        <p:strVal val="visible"/>
                                      </p:to>
                                    </p:set>
                                    <p:animEffect transition="in" filter="fade">
                                      <p:cBhvr>
                                        <p:cTn id="16" dur="500"/>
                                        <p:tgtEl>
                                          <p:spTgt spid="4102"/>
                                        </p:tgtEl>
                                      </p:cBhvr>
                                    </p:animEffect>
                                  </p:childTnLst>
                                </p:cTn>
                              </p:par>
                              <p:par>
                                <p:cTn id="17" presetID="10"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10" presetClass="entr" presetSubtype="0" fill="hold"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par>
                                <p:cTn id="23" presetID="10"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2"/>
                                        </p:tgtEl>
                                        <p:attrNameLst>
                                          <p:attrName>style.visibility</p:attrName>
                                        </p:attrNameLst>
                                      </p:cBhvr>
                                      <p:to>
                                        <p:strVal val="visible"/>
                                      </p:to>
                                    </p:set>
                                    <p:animEffect transition="in" filter="fade">
                                      <p:cBhvr>
                                        <p:cTn id="38" dur="500"/>
                                        <p:tgtEl>
                                          <p:spTgt spid="12"/>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gtEl>
                                        <p:attrNameLst>
                                          <p:attrName>style.visibility</p:attrName>
                                        </p:attrNameLst>
                                      </p:cBhvr>
                                      <p:to>
                                        <p:strVal val="visible"/>
                                      </p:to>
                                    </p:set>
                                    <p:animEffect transition="in" filter="fade">
                                      <p:cBhvr>
                                        <p:cTn id="41" dur="500"/>
                                        <p:tgtEl>
                                          <p:spTgt spid="3"/>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childTnLst>
                                </p:cTn>
                              </p:par>
                              <p:par>
                                <p:cTn id="48" presetID="10" presetClass="entr" presetSubtype="0" fill="hold" nodeType="withEffect">
                                  <p:stCondLst>
                                    <p:cond delay="0"/>
                                  </p:stCondLst>
                                  <p:childTnLst>
                                    <p:set>
                                      <p:cBhvr>
                                        <p:cTn id="49" dur="1" fill="hold">
                                          <p:stCondLst>
                                            <p:cond delay="0"/>
                                          </p:stCondLst>
                                        </p:cTn>
                                        <p:tgtEl>
                                          <p:spTgt spid="17"/>
                                        </p:tgtEl>
                                        <p:attrNameLst>
                                          <p:attrName>style.visibility</p:attrName>
                                        </p:attrNameLst>
                                      </p:cBhvr>
                                      <p:to>
                                        <p:strVal val="visible"/>
                                      </p:to>
                                    </p:set>
                                    <p:animEffect transition="in" filter="fade">
                                      <p:cBhvr>
                                        <p:cTn id="50" dur="500"/>
                                        <p:tgtEl>
                                          <p:spTgt spid="17"/>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8"/>
                                        </p:tgtEl>
                                        <p:attrNameLst>
                                          <p:attrName>style.visibility</p:attrName>
                                        </p:attrNameLst>
                                      </p:cBhvr>
                                      <p:to>
                                        <p:strVal val="visible"/>
                                      </p:to>
                                    </p:set>
                                    <p:animEffect transition="in" filter="fade">
                                      <p:cBhvr>
                                        <p:cTn id="53" dur="500"/>
                                        <p:tgtEl>
                                          <p:spTgt spid="18"/>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9"/>
                                        </p:tgtEl>
                                        <p:attrNameLst>
                                          <p:attrName>style.visibility</p:attrName>
                                        </p:attrNameLst>
                                      </p:cBhvr>
                                      <p:to>
                                        <p:strVal val="visible"/>
                                      </p:to>
                                    </p:set>
                                    <p:animEffect transition="in" filter="fade">
                                      <p:cBhvr>
                                        <p:cTn id="56" dur="500"/>
                                        <p:tgtEl>
                                          <p:spTgt spid="19"/>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0"/>
                                        </p:tgtEl>
                                        <p:attrNameLst>
                                          <p:attrName>style.visibility</p:attrName>
                                        </p:attrNameLst>
                                      </p:cBhvr>
                                      <p:to>
                                        <p:strVal val="visible"/>
                                      </p:to>
                                    </p:set>
                                    <p:animEffect transition="in" filter="fade">
                                      <p:cBhvr>
                                        <p:cTn id="59" dur="500"/>
                                        <p:tgtEl>
                                          <p:spTgt spid="20"/>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fade">
                                      <p:cBhvr>
                                        <p:cTn id="62" dur="500"/>
                                        <p:tgtEl>
                                          <p:spTgt spid="21"/>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7"/>
                                        </p:tgtEl>
                                        <p:attrNameLst>
                                          <p:attrName>style.visibility</p:attrName>
                                        </p:attrNameLst>
                                      </p:cBhvr>
                                      <p:to>
                                        <p:strVal val="visible"/>
                                      </p:to>
                                    </p:set>
                                    <p:animEffect transition="in" filter="fade">
                                      <p:cBhvr>
                                        <p:cTn id="6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5" grpId="0"/>
      <p:bldP spid="7" grpId="0"/>
      <p:bldP spid="3" grpId="0" animBg="1"/>
      <p:bldP spid="13" grpId="0" animBg="1"/>
      <p:bldP spid="16" grpId="0" animBg="1"/>
      <p:bldP spid="18" grpId="0"/>
      <p:bldP spid="19" grpId="0"/>
      <p:bldP spid="20" grpId="0"/>
      <p:bldP spid="2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FB5ED5-3857-AF2F-C2F5-76F0A1D8AF9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73241F-5E84-DA14-D1E3-F538ED68666B}"/>
              </a:ext>
            </a:extLst>
          </p:cNvPr>
          <p:cNvSpPr>
            <a:spLocks noGrp="1"/>
          </p:cNvSpPr>
          <p:nvPr>
            <p:ph type="title"/>
          </p:nvPr>
        </p:nvSpPr>
        <p:spPr>
          <a:xfrm>
            <a:off x="746597" y="375357"/>
            <a:ext cx="10063264" cy="1325563"/>
          </a:xfrm>
        </p:spPr>
        <p:txBody>
          <a:bodyPr>
            <a:noAutofit/>
          </a:bodyPr>
          <a:lstStyle/>
          <a:p>
            <a:r>
              <a:rPr lang="en-US" sz="3600" b="1" dirty="0"/>
              <a:t>AlphaFold3 uses generative modeling to predict beyond just single proteins</a:t>
            </a:r>
          </a:p>
        </p:txBody>
      </p:sp>
      <p:pic>
        <p:nvPicPr>
          <p:cNvPr id="1021" name="Google Shape;1021;p109">
            <a:extLst>
              <a:ext uri="{FF2B5EF4-FFF2-40B4-BE49-F238E27FC236}">
                <a16:creationId xmlns:a16="http://schemas.microsoft.com/office/drawing/2014/main" id="{A6B1651D-4B8A-210D-9C07-2D0404AC8D5E}"/>
              </a:ext>
            </a:extLst>
          </p:cNvPr>
          <p:cNvPicPr preferRelativeResize="0"/>
          <p:nvPr/>
        </p:nvPicPr>
        <p:blipFill rotWithShape="1">
          <a:blip r:embed="rId2">
            <a:alphaModFix/>
          </a:blip>
          <a:srcRect/>
          <a:stretch/>
        </p:blipFill>
        <p:spPr>
          <a:xfrm>
            <a:off x="639179" y="2751053"/>
            <a:ext cx="10174340" cy="2954791"/>
          </a:xfrm>
          <a:prstGeom prst="rect">
            <a:avLst/>
          </a:prstGeom>
          <a:noFill/>
          <a:ln>
            <a:noFill/>
          </a:ln>
        </p:spPr>
      </p:pic>
      <p:sp>
        <p:nvSpPr>
          <p:cNvPr id="1022" name="Google Shape;1022;p109">
            <a:extLst>
              <a:ext uri="{FF2B5EF4-FFF2-40B4-BE49-F238E27FC236}">
                <a16:creationId xmlns:a16="http://schemas.microsoft.com/office/drawing/2014/main" id="{102D3ABB-2A85-E3E0-4000-CE1F55144E23}"/>
              </a:ext>
            </a:extLst>
          </p:cNvPr>
          <p:cNvSpPr/>
          <p:nvPr/>
        </p:nvSpPr>
        <p:spPr>
          <a:xfrm>
            <a:off x="1600196" y="2751054"/>
            <a:ext cx="1271791" cy="3337898"/>
          </a:xfrm>
          <a:prstGeom prst="roundRect">
            <a:avLst>
              <a:gd name="adj" fmla="val 16667"/>
            </a:avLst>
          </a:prstGeom>
          <a:solidFill>
            <a:srgbClr val="00B0F0">
              <a:alpha val="17647"/>
            </a:srgbClr>
          </a:solidFill>
          <a:ln w="9525" cap="flat" cmpd="sng">
            <a:solidFill>
              <a:srgbClr val="FFFFFF"/>
            </a:solidFill>
            <a:prstDash val="solid"/>
            <a:round/>
            <a:headEnd type="none" w="sm" len="sm"/>
            <a:tailEnd type="none" w="sm" len="sm"/>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a:solidFill>
                <a:srgbClr val="000000"/>
              </a:solidFill>
              <a:latin typeface="DM Sans"/>
              <a:ea typeface="DM Sans"/>
              <a:cs typeface="DM Sans"/>
              <a:sym typeface="DM Sans"/>
            </a:endParaRPr>
          </a:p>
        </p:txBody>
      </p:sp>
      <p:sp>
        <p:nvSpPr>
          <p:cNvPr id="1023" name="Google Shape;1023;p109">
            <a:extLst>
              <a:ext uri="{FF2B5EF4-FFF2-40B4-BE49-F238E27FC236}">
                <a16:creationId xmlns:a16="http://schemas.microsoft.com/office/drawing/2014/main" id="{D0298AC8-D591-B6D5-7037-4043EF46D71A}"/>
              </a:ext>
            </a:extLst>
          </p:cNvPr>
          <p:cNvSpPr txBox="1"/>
          <p:nvPr/>
        </p:nvSpPr>
        <p:spPr>
          <a:xfrm>
            <a:off x="3044513" y="2114068"/>
            <a:ext cx="1381761"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Prepare Data for Neural Network</a:t>
            </a:r>
            <a:endParaRPr sz="2400" dirty="0"/>
          </a:p>
        </p:txBody>
      </p:sp>
      <p:sp>
        <p:nvSpPr>
          <p:cNvPr id="1024" name="Google Shape;1024;p109">
            <a:extLst>
              <a:ext uri="{FF2B5EF4-FFF2-40B4-BE49-F238E27FC236}">
                <a16:creationId xmlns:a16="http://schemas.microsoft.com/office/drawing/2014/main" id="{54C0F0C9-E9F1-505D-C9B9-7FE254D69FA9}"/>
              </a:ext>
            </a:extLst>
          </p:cNvPr>
          <p:cNvSpPr/>
          <p:nvPr/>
        </p:nvSpPr>
        <p:spPr>
          <a:xfrm>
            <a:off x="4553229" y="2751053"/>
            <a:ext cx="1890296" cy="3399439"/>
          </a:xfrm>
          <a:prstGeom prst="roundRect">
            <a:avLst>
              <a:gd name="adj" fmla="val 16667"/>
            </a:avLst>
          </a:prstGeom>
          <a:solidFill>
            <a:srgbClr val="F8C472">
              <a:alpha val="17647"/>
            </a:srgbClr>
          </a:solidFill>
          <a:ln w="9525" cap="flat" cmpd="sng">
            <a:solidFill>
              <a:srgbClr val="FFFFFF"/>
            </a:solidFill>
            <a:prstDash val="solid"/>
            <a:round/>
            <a:headEnd type="none" w="sm" len="sm"/>
            <a:tailEnd type="none" w="sm" len="sm"/>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a:solidFill>
                <a:srgbClr val="000000"/>
              </a:solidFill>
              <a:latin typeface="DM Sans"/>
              <a:ea typeface="DM Sans"/>
              <a:cs typeface="DM Sans"/>
              <a:sym typeface="DM Sans"/>
            </a:endParaRPr>
          </a:p>
        </p:txBody>
      </p:sp>
      <p:sp>
        <p:nvSpPr>
          <p:cNvPr id="1025" name="Google Shape;1025;p109">
            <a:extLst>
              <a:ext uri="{FF2B5EF4-FFF2-40B4-BE49-F238E27FC236}">
                <a16:creationId xmlns:a16="http://schemas.microsoft.com/office/drawing/2014/main" id="{E68B1679-3A9C-1844-4324-2B013A376B8A}"/>
              </a:ext>
            </a:extLst>
          </p:cNvPr>
          <p:cNvSpPr txBox="1"/>
          <p:nvPr/>
        </p:nvSpPr>
        <p:spPr>
          <a:xfrm>
            <a:off x="4647207" y="2110445"/>
            <a:ext cx="1702340"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Extract Evolutionary &amp; Structural Constraints</a:t>
            </a:r>
            <a:endParaRPr sz="2400" dirty="0"/>
          </a:p>
        </p:txBody>
      </p:sp>
      <p:sp>
        <p:nvSpPr>
          <p:cNvPr id="1026" name="Google Shape;1026;p109">
            <a:extLst>
              <a:ext uri="{FF2B5EF4-FFF2-40B4-BE49-F238E27FC236}">
                <a16:creationId xmlns:a16="http://schemas.microsoft.com/office/drawing/2014/main" id="{464F09F4-AF81-0FEB-FFFE-B7525A2F5830}"/>
              </a:ext>
            </a:extLst>
          </p:cNvPr>
          <p:cNvSpPr/>
          <p:nvPr/>
        </p:nvSpPr>
        <p:spPr>
          <a:xfrm>
            <a:off x="6498509" y="2751052"/>
            <a:ext cx="1006437" cy="3337899"/>
          </a:xfrm>
          <a:prstGeom prst="roundRect">
            <a:avLst>
              <a:gd name="adj" fmla="val 16667"/>
            </a:avLst>
          </a:prstGeom>
          <a:solidFill>
            <a:srgbClr val="F598AF">
              <a:alpha val="17647"/>
            </a:srgbClr>
          </a:solidFill>
          <a:ln>
            <a:noFill/>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a:solidFill>
                <a:srgbClr val="000000"/>
              </a:solidFill>
              <a:latin typeface="DM Sans"/>
              <a:ea typeface="DM Sans"/>
              <a:cs typeface="DM Sans"/>
              <a:sym typeface="DM Sans"/>
            </a:endParaRPr>
          </a:p>
        </p:txBody>
      </p:sp>
      <p:sp>
        <p:nvSpPr>
          <p:cNvPr id="1027" name="Google Shape;1027;p109">
            <a:extLst>
              <a:ext uri="{FF2B5EF4-FFF2-40B4-BE49-F238E27FC236}">
                <a16:creationId xmlns:a16="http://schemas.microsoft.com/office/drawing/2014/main" id="{C128E578-B9EF-60EC-F250-5EE73B4411F7}"/>
              </a:ext>
            </a:extLst>
          </p:cNvPr>
          <p:cNvSpPr txBox="1"/>
          <p:nvPr/>
        </p:nvSpPr>
        <p:spPr>
          <a:xfrm>
            <a:off x="6209742" y="2109591"/>
            <a:ext cx="1597329"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Generate Structural Hypothesis</a:t>
            </a:r>
            <a:endParaRPr sz="2489" dirty="0"/>
          </a:p>
        </p:txBody>
      </p:sp>
      <p:sp>
        <p:nvSpPr>
          <p:cNvPr id="6" name="TextBox 5">
            <a:extLst>
              <a:ext uri="{FF2B5EF4-FFF2-40B4-BE49-F238E27FC236}">
                <a16:creationId xmlns:a16="http://schemas.microsoft.com/office/drawing/2014/main" id="{9FEBF032-E529-00C7-9F10-3F8741ECC033}"/>
              </a:ext>
            </a:extLst>
          </p:cNvPr>
          <p:cNvSpPr txBox="1"/>
          <p:nvPr/>
        </p:nvSpPr>
        <p:spPr>
          <a:xfrm>
            <a:off x="5164319" y="6184317"/>
            <a:ext cx="2090845" cy="253916"/>
          </a:xfrm>
          <a:prstGeom prst="rect">
            <a:avLst/>
          </a:prstGeom>
          <a:noFill/>
        </p:spPr>
        <p:txBody>
          <a:bodyPr wrap="square">
            <a:spAutoFit/>
          </a:bodyPr>
          <a:lstStyle/>
          <a:p>
            <a:pPr defTabSz="868680">
              <a:spcAft>
                <a:spcPts val="600"/>
              </a:spcAft>
            </a:pPr>
            <a:r>
              <a:rPr lang="en-US" sz="1000" kern="1200" dirty="0">
                <a:solidFill>
                  <a:schemeClr val="tx1"/>
                </a:solidFill>
                <a:latin typeface="+mn-lt"/>
                <a:ea typeface="+mn-ea"/>
                <a:cs typeface="+mn-cs"/>
              </a:rPr>
              <a:t>Credit: Abramson et al. (2024)</a:t>
            </a:r>
            <a:endParaRPr lang="en-US" sz="1000" dirty="0"/>
          </a:p>
        </p:txBody>
      </p:sp>
      <p:sp>
        <p:nvSpPr>
          <p:cNvPr id="4" name="Google Shape;1024;p109">
            <a:extLst>
              <a:ext uri="{FF2B5EF4-FFF2-40B4-BE49-F238E27FC236}">
                <a16:creationId xmlns:a16="http://schemas.microsoft.com/office/drawing/2014/main" id="{118482DB-5A34-79E2-31C7-E6980A0F14AF}"/>
              </a:ext>
            </a:extLst>
          </p:cNvPr>
          <p:cNvSpPr/>
          <p:nvPr/>
        </p:nvSpPr>
        <p:spPr>
          <a:xfrm>
            <a:off x="2895411" y="2751052"/>
            <a:ext cx="1679966" cy="3337899"/>
          </a:xfrm>
          <a:prstGeom prst="roundRect">
            <a:avLst>
              <a:gd name="adj" fmla="val 16667"/>
            </a:avLst>
          </a:prstGeom>
          <a:solidFill>
            <a:schemeClr val="accent5">
              <a:alpha val="17647"/>
            </a:schemeClr>
          </a:solidFill>
          <a:ln w="9525" cap="flat" cmpd="sng">
            <a:solidFill>
              <a:srgbClr val="FFFFFF"/>
            </a:solidFill>
            <a:prstDash val="solid"/>
            <a:round/>
            <a:headEnd type="none" w="sm" len="sm"/>
            <a:tailEnd type="none" w="sm" len="sm"/>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dirty="0">
              <a:solidFill>
                <a:srgbClr val="000000"/>
              </a:solidFill>
              <a:latin typeface="DM Sans"/>
              <a:ea typeface="DM Sans"/>
              <a:cs typeface="DM Sans"/>
              <a:sym typeface="DM Sans"/>
            </a:endParaRPr>
          </a:p>
        </p:txBody>
      </p:sp>
      <p:sp>
        <p:nvSpPr>
          <p:cNvPr id="5" name="Google Shape;1023;p109">
            <a:extLst>
              <a:ext uri="{FF2B5EF4-FFF2-40B4-BE49-F238E27FC236}">
                <a16:creationId xmlns:a16="http://schemas.microsoft.com/office/drawing/2014/main" id="{303FC58F-67D3-CBBA-F44B-469DB34BCE62}"/>
              </a:ext>
            </a:extLst>
          </p:cNvPr>
          <p:cNvSpPr txBox="1"/>
          <p:nvPr/>
        </p:nvSpPr>
        <p:spPr>
          <a:xfrm>
            <a:off x="1543687" y="2110445"/>
            <a:ext cx="1381761"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Search for Similar Examples</a:t>
            </a:r>
            <a:endParaRPr sz="2400" dirty="0"/>
          </a:p>
        </p:txBody>
      </p:sp>
    </p:spTree>
    <p:extLst>
      <p:ext uri="{BB962C8B-B14F-4D97-AF65-F5344CB8AC3E}">
        <p14:creationId xmlns:p14="http://schemas.microsoft.com/office/powerpoint/2010/main" val="3198151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27"/>
                                        </p:tgtEl>
                                        <p:attrNameLst>
                                          <p:attrName>style.visibility</p:attrName>
                                        </p:attrNameLst>
                                      </p:cBhvr>
                                      <p:to>
                                        <p:strVal val="visible"/>
                                      </p:to>
                                    </p:set>
                                    <p:animEffect transition="in" filter="fade">
                                      <p:cBhvr>
                                        <p:cTn id="10" dur="500"/>
                                        <p:tgtEl>
                                          <p:spTgt spid="10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 grpId="0" animBg="1"/>
      <p:bldP spid="102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B40C90-1C58-D92E-4711-4868ABABFD7A}"/>
              </a:ext>
            </a:extLst>
          </p:cNvPr>
          <p:cNvSpPr>
            <a:spLocks noGrp="1"/>
          </p:cNvSpPr>
          <p:nvPr>
            <p:ph type="title"/>
          </p:nvPr>
        </p:nvSpPr>
        <p:spPr>
          <a:xfrm>
            <a:off x="450851" y="345677"/>
            <a:ext cx="11520055" cy="1325563"/>
          </a:xfrm>
        </p:spPr>
        <p:txBody>
          <a:bodyPr>
            <a:noAutofit/>
          </a:bodyPr>
          <a:lstStyle/>
          <a:p>
            <a:r>
              <a:rPr lang="en-US" sz="3600" b="1" dirty="0"/>
              <a:t>The </a:t>
            </a:r>
            <a:r>
              <a:rPr lang="en-US" sz="3600" b="1" dirty="0" err="1"/>
              <a:t>Pairformer</a:t>
            </a:r>
            <a:r>
              <a:rPr lang="en-US" sz="3600" b="1" dirty="0"/>
              <a:t> generates structural hypotheses by reasoning how each amino acid interacts with one another</a:t>
            </a:r>
          </a:p>
        </p:txBody>
      </p:sp>
      <p:pic>
        <p:nvPicPr>
          <p:cNvPr id="4" name="Google Shape;1021;p109">
            <a:extLst>
              <a:ext uri="{FF2B5EF4-FFF2-40B4-BE49-F238E27FC236}">
                <a16:creationId xmlns:a16="http://schemas.microsoft.com/office/drawing/2014/main" id="{BBCD73B5-FE3B-1725-4D64-C48F33AC4176}"/>
              </a:ext>
            </a:extLst>
          </p:cNvPr>
          <p:cNvPicPr preferRelativeResize="0">
            <a:picLocks noChangeAspect="1"/>
          </p:cNvPicPr>
          <p:nvPr/>
        </p:nvPicPr>
        <p:blipFill rotWithShape="1">
          <a:blip r:embed="rId2">
            <a:alphaModFix/>
          </a:blip>
          <a:srcRect l="56485" t="37367" r="32718" b="7010"/>
          <a:stretch>
            <a:fillRect/>
          </a:stretch>
        </p:blipFill>
        <p:spPr>
          <a:xfrm>
            <a:off x="450851" y="2168581"/>
            <a:ext cx="2118631" cy="3724558"/>
          </a:xfrm>
          <a:prstGeom prst="rect">
            <a:avLst/>
          </a:prstGeom>
          <a:noFill/>
          <a:ln>
            <a:noFill/>
          </a:ln>
        </p:spPr>
      </p:pic>
      <p:sp>
        <p:nvSpPr>
          <p:cNvPr id="5" name="Oval 4">
            <a:extLst>
              <a:ext uri="{FF2B5EF4-FFF2-40B4-BE49-F238E27FC236}">
                <a16:creationId xmlns:a16="http://schemas.microsoft.com/office/drawing/2014/main" id="{229F0750-1ACF-2E5C-0FDC-42F53C369233}"/>
              </a:ext>
            </a:extLst>
          </p:cNvPr>
          <p:cNvSpPr/>
          <p:nvPr/>
        </p:nvSpPr>
        <p:spPr>
          <a:xfrm>
            <a:off x="9776444" y="2450553"/>
            <a:ext cx="886500" cy="86525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4800" b="1" i="1" dirty="0"/>
              <a:t>a</a:t>
            </a:r>
          </a:p>
        </p:txBody>
      </p:sp>
      <p:sp>
        <p:nvSpPr>
          <p:cNvPr id="6" name="Oval 5">
            <a:extLst>
              <a:ext uri="{FF2B5EF4-FFF2-40B4-BE49-F238E27FC236}">
                <a16:creationId xmlns:a16="http://schemas.microsoft.com/office/drawing/2014/main" id="{893A5B5F-BA7A-15FF-7956-75FA3927CDE8}"/>
              </a:ext>
            </a:extLst>
          </p:cNvPr>
          <p:cNvSpPr/>
          <p:nvPr/>
        </p:nvSpPr>
        <p:spPr>
          <a:xfrm>
            <a:off x="8759622" y="4387089"/>
            <a:ext cx="886500" cy="865251"/>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sz="4800" b="1" i="1" dirty="0"/>
              <a:t>b</a:t>
            </a:r>
          </a:p>
        </p:txBody>
      </p:sp>
      <p:sp>
        <p:nvSpPr>
          <p:cNvPr id="7" name="Oval 6">
            <a:extLst>
              <a:ext uri="{FF2B5EF4-FFF2-40B4-BE49-F238E27FC236}">
                <a16:creationId xmlns:a16="http://schemas.microsoft.com/office/drawing/2014/main" id="{BF7E4DC8-0613-530C-5DA8-A690757B241B}"/>
              </a:ext>
            </a:extLst>
          </p:cNvPr>
          <p:cNvSpPr/>
          <p:nvPr/>
        </p:nvSpPr>
        <p:spPr>
          <a:xfrm>
            <a:off x="10854649" y="4402000"/>
            <a:ext cx="886500" cy="865251"/>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sz="4800" b="1" i="1" dirty="0"/>
              <a:t>c</a:t>
            </a:r>
          </a:p>
        </p:txBody>
      </p:sp>
      <p:cxnSp>
        <p:nvCxnSpPr>
          <p:cNvPr id="8" name="Straight Arrow Connector 7">
            <a:extLst>
              <a:ext uri="{FF2B5EF4-FFF2-40B4-BE49-F238E27FC236}">
                <a16:creationId xmlns:a16="http://schemas.microsoft.com/office/drawing/2014/main" id="{F9A2B324-CD04-025E-9BF2-91AEC86797D9}"/>
              </a:ext>
            </a:extLst>
          </p:cNvPr>
          <p:cNvCxnSpPr>
            <a:cxnSpLocks/>
          </p:cNvCxnSpPr>
          <p:nvPr/>
        </p:nvCxnSpPr>
        <p:spPr>
          <a:xfrm>
            <a:off x="9744091" y="4791065"/>
            <a:ext cx="1041638" cy="0"/>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2E5B5840-609D-1F20-F0F7-6533339C6D10}"/>
              </a:ext>
            </a:extLst>
          </p:cNvPr>
          <p:cNvCxnSpPr>
            <a:cxnSpLocks/>
          </p:cNvCxnSpPr>
          <p:nvPr/>
        </p:nvCxnSpPr>
        <p:spPr>
          <a:xfrm flipH="1" flipV="1">
            <a:off x="10673417" y="3246457"/>
            <a:ext cx="561682" cy="1068699"/>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229BA4F8-4182-443C-07F3-5E01F00276B8}"/>
              </a:ext>
            </a:extLst>
          </p:cNvPr>
          <p:cNvCxnSpPr>
            <a:cxnSpLocks/>
          </p:cNvCxnSpPr>
          <p:nvPr/>
        </p:nvCxnSpPr>
        <p:spPr>
          <a:xfrm>
            <a:off x="10543096" y="3324552"/>
            <a:ext cx="561682" cy="1068699"/>
          </a:xfrm>
          <a:prstGeom prst="straightConnector1">
            <a:avLst/>
          </a:prstGeom>
          <a:ln w="38100">
            <a:solidFill>
              <a:schemeClr val="tx2">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DD1342D1-F6F4-BFA5-7AFE-85CFB28A0F34}"/>
              </a:ext>
            </a:extLst>
          </p:cNvPr>
          <p:cNvCxnSpPr>
            <a:cxnSpLocks/>
          </p:cNvCxnSpPr>
          <p:nvPr/>
        </p:nvCxnSpPr>
        <p:spPr>
          <a:xfrm flipV="1">
            <a:off x="9221140" y="3207410"/>
            <a:ext cx="561682" cy="1068699"/>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0ED3E66E-D489-1CCC-C19D-156589D52BC9}"/>
              </a:ext>
            </a:extLst>
          </p:cNvPr>
          <p:cNvCxnSpPr>
            <a:cxnSpLocks/>
          </p:cNvCxnSpPr>
          <p:nvPr/>
        </p:nvCxnSpPr>
        <p:spPr>
          <a:xfrm flipH="1">
            <a:off x="9351461" y="3285505"/>
            <a:ext cx="561682" cy="1068699"/>
          </a:xfrm>
          <a:prstGeom prst="straightConnector1">
            <a:avLst/>
          </a:prstGeom>
          <a:ln w="38100">
            <a:solidFill>
              <a:schemeClr val="tx2">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6AD7159F-8F4F-F7DE-B6F7-C79268D91028}"/>
              </a:ext>
            </a:extLst>
          </p:cNvPr>
          <p:cNvCxnSpPr>
            <a:cxnSpLocks/>
          </p:cNvCxnSpPr>
          <p:nvPr/>
        </p:nvCxnSpPr>
        <p:spPr>
          <a:xfrm flipH="1">
            <a:off x="9728838" y="4918352"/>
            <a:ext cx="1041638" cy="0"/>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21A83144-9DD5-D701-C05F-17281BCCC98F}"/>
              </a:ext>
            </a:extLst>
          </p:cNvPr>
          <p:cNvSpPr txBox="1"/>
          <p:nvPr/>
        </p:nvSpPr>
        <p:spPr>
          <a:xfrm>
            <a:off x="8759621" y="3566258"/>
            <a:ext cx="2981527" cy="369332"/>
          </a:xfrm>
          <a:prstGeom prst="rect">
            <a:avLst/>
          </a:prstGeom>
          <a:noFill/>
        </p:spPr>
        <p:txBody>
          <a:bodyPr wrap="square">
            <a:spAutoFit/>
          </a:bodyPr>
          <a:lstStyle/>
          <a:p>
            <a:r>
              <a:rPr lang="en-US" sz="1800" b="1" i="1" dirty="0"/>
              <a:t>b </a:t>
            </a:r>
            <a:r>
              <a:rPr lang="en-US" sz="1800" i="1" dirty="0"/>
              <a:t>→</a:t>
            </a:r>
            <a:r>
              <a:rPr lang="en-US" sz="1800" b="1" i="1" dirty="0"/>
              <a:t> a</a:t>
            </a:r>
            <a:r>
              <a:rPr lang="en-US" b="1" i="1" dirty="0"/>
              <a:t>                                      c</a:t>
            </a:r>
            <a:r>
              <a:rPr lang="en-US" i="1" dirty="0"/>
              <a:t> →</a:t>
            </a:r>
            <a:r>
              <a:rPr lang="en-US" b="1" i="1" dirty="0"/>
              <a:t> a                                                  </a:t>
            </a:r>
            <a:endParaRPr lang="en-US" dirty="0"/>
          </a:p>
        </p:txBody>
      </p:sp>
      <p:sp>
        <p:nvSpPr>
          <p:cNvPr id="15" name="TextBox 14">
            <a:extLst>
              <a:ext uri="{FF2B5EF4-FFF2-40B4-BE49-F238E27FC236}">
                <a16:creationId xmlns:a16="http://schemas.microsoft.com/office/drawing/2014/main" id="{E7023EE8-638E-4A46-259B-B41215CE5E94}"/>
              </a:ext>
            </a:extLst>
          </p:cNvPr>
          <p:cNvSpPr txBox="1"/>
          <p:nvPr/>
        </p:nvSpPr>
        <p:spPr>
          <a:xfrm>
            <a:off x="9502475" y="3915597"/>
            <a:ext cx="1444712" cy="369332"/>
          </a:xfrm>
          <a:prstGeom prst="rect">
            <a:avLst/>
          </a:prstGeom>
          <a:noFill/>
        </p:spPr>
        <p:txBody>
          <a:bodyPr wrap="square">
            <a:spAutoFit/>
          </a:bodyPr>
          <a:lstStyle/>
          <a:p>
            <a:r>
              <a:rPr lang="en-US" sz="1800" b="1" i="1" dirty="0"/>
              <a:t>a </a:t>
            </a:r>
            <a:r>
              <a:rPr lang="en-US" sz="1800" i="1" dirty="0"/>
              <a:t>→</a:t>
            </a:r>
            <a:r>
              <a:rPr lang="en-US" sz="1800" b="1" i="1" dirty="0"/>
              <a:t> b</a:t>
            </a:r>
            <a:r>
              <a:rPr lang="en-US" b="1" i="1" dirty="0"/>
              <a:t>      a</a:t>
            </a:r>
            <a:r>
              <a:rPr lang="en-US" i="1" dirty="0"/>
              <a:t> →</a:t>
            </a:r>
            <a:r>
              <a:rPr lang="en-US" b="1" i="1" dirty="0"/>
              <a:t> c                                                  </a:t>
            </a:r>
            <a:endParaRPr lang="en-US" dirty="0"/>
          </a:p>
        </p:txBody>
      </p:sp>
      <p:sp>
        <p:nvSpPr>
          <p:cNvPr id="16" name="TextBox 15">
            <a:extLst>
              <a:ext uri="{FF2B5EF4-FFF2-40B4-BE49-F238E27FC236}">
                <a16:creationId xmlns:a16="http://schemas.microsoft.com/office/drawing/2014/main" id="{7F3972CA-A22F-6143-EF99-C00AAF192F28}"/>
              </a:ext>
            </a:extLst>
          </p:cNvPr>
          <p:cNvSpPr txBox="1"/>
          <p:nvPr/>
        </p:nvSpPr>
        <p:spPr>
          <a:xfrm>
            <a:off x="3205308" y="1983915"/>
            <a:ext cx="3680495" cy="369332"/>
          </a:xfrm>
          <a:prstGeom prst="rect">
            <a:avLst/>
          </a:prstGeom>
          <a:noFill/>
        </p:spPr>
        <p:txBody>
          <a:bodyPr wrap="none" rtlCol="0">
            <a:spAutoFit/>
          </a:bodyPr>
          <a:lstStyle/>
          <a:p>
            <a:r>
              <a:rPr lang="en-US" b="1" dirty="0"/>
              <a:t>1.) </a:t>
            </a:r>
            <a:r>
              <a:rPr lang="en-US" dirty="0"/>
              <a:t>How is </a:t>
            </a:r>
            <a:r>
              <a:rPr lang="en-US" i="1" dirty="0"/>
              <a:t>a</a:t>
            </a:r>
            <a:r>
              <a:rPr lang="en-US" dirty="0"/>
              <a:t> </a:t>
            </a:r>
            <a:r>
              <a:rPr lang="en-US" b="1" dirty="0">
                <a:solidFill>
                  <a:srgbClr val="00B050"/>
                </a:solidFill>
              </a:rPr>
              <a:t>influenced by others</a:t>
            </a:r>
            <a:r>
              <a:rPr lang="en-US" dirty="0"/>
              <a:t>? </a:t>
            </a:r>
          </a:p>
        </p:txBody>
      </p:sp>
      <p:sp>
        <p:nvSpPr>
          <p:cNvPr id="17" name="TextBox 16">
            <a:extLst>
              <a:ext uri="{FF2B5EF4-FFF2-40B4-BE49-F238E27FC236}">
                <a16:creationId xmlns:a16="http://schemas.microsoft.com/office/drawing/2014/main" id="{0EBA2560-DA19-DC1B-8025-0E31616DC056}"/>
              </a:ext>
            </a:extLst>
          </p:cNvPr>
          <p:cNvSpPr txBox="1"/>
          <p:nvPr/>
        </p:nvSpPr>
        <p:spPr>
          <a:xfrm>
            <a:off x="3205308" y="3022322"/>
            <a:ext cx="3527248" cy="369332"/>
          </a:xfrm>
          <a:prstGeom prst="rect">
            <a:avLst/>
          </a:prstGeom>
          <a:noFill/>
        </p:spPr>
        <p:txBody>
          <a:bodyPr wrap="none" rtlCol="0">
            <a:spAutoFit/>
          </a:bodyPr>
          <a:lstStyle/>
          <a:p>
            <a:r>
              <a:rPr lang="en-US" b="1" dirty="0"/>
              <a:t>2.) </a:t>
            </a:r>
            <a:r>
              <a:rPr lang="en-US" dirty="0"/>
              <a:t>How does </a:t>
            </a:r>
            <a:r>
              <a:rPr lang="en-US" i="1" dirty="0"/>
              <a:t>a</a:t>
            </a:r>
            <a:r>
              <a:rPr lang="en-US" dirty="0"/>
              <a:t> </a:t>
            </a:r>
            <a:r>
              <a:rPr lang="en-US" b="1" dirty="0">
                <a:solidFill>
                  <a:srgbClr val="00B050"/>
                </a:solidFill>
              </a:rPr>
              <a:t>influence others</a:t>
            </a:r>
            <a:r>
              <a:rPr lang="en-US" dirty="0"/>
              <a:t>?</a:t>
            </a:r>
          </a:p>
        </p:txBody>
      </p:sp>
      <p:sp>
        <p:nvSpPr>
          <p:cNvPr id="18" name="TextBox 17">
            <a:extLst>
              <a:ext uri="{FF2B5EF4-FFF2-40B4-BE49-F238E27FC236}">
                <a16:creationId xmlns:a16="http://schemas.microsoft.com/office/drawing/2014/main" id="{AB9BCC83-0510-3449-046A-DA47C4B6E405}"/>
              </a:ext>
            </a:extLst>
          </p:cNvPr>
          <p:cNvSpPr txBox="1"/>
          <p:nvPr/>
        </p:nvSpPr>
        <p:spPr>
          <a:xfrm>
            <a:off x="3205308" y="5495840"/>
            <a:ext cx="4970015" cy="646331"/>
          </a:xfrm>
          <a:prstGeom prst="rect">
            <a:avLst/>
          </a:prstGeom>
          <a:noFill/>
        </p:spPr>
        <p:txBody>
          <a:bodyPr wrap="none" rtlCol="0">
            <a:spAutoFit/>
          </a:bodyPr>
          <a:lstStyle/>
          <a:p>
            <a:r>
              <a:rPr lang="en-US" b="1" dirty="0"/>
              <a:t>4.) </a:t>
            </a:r>
            <a:r>
              <a:rPr lang="en-US" dirty="0"/>
              <a:t>Do these tripartite relationships make sense, </a:t>
            </a:r>
            <a:br>
              <a:rPr lang="en-US" dirty="0"/>
            </a:br>
            <a:r>
              <a:rPr lang="en-US" dirty="0"/>
              <a:t>given </a:t>
            </a:r>
            <a:r>
              <a:rPr lang="en-US" b="1" dirty="0">
                <a:solidFill>
                  <a:srgbClr val="00B050"/>
                </a:solidFill>
              </a:rPr>
              <a:t>other tripartite relationships</a:t>
            </a:r>
            <a:r>
              <a:rPr lang="en-US" dirty="0"/>
              <a:t>?</a:t>
            </a:r>
          </a:p>
        </p:txBody>
      </p:sp>
      <p:sp>
        <p:nvSpPr>
          <p:cNvPr id="19" name="TextBox 18">
            <a:extLst>
              <a:ext uri="{FF2B5EF4-FFF2-40B4-BE49-F238E27FC236}">
                <a16:creationId xmlns:a16="http://schemas.microsoft.com/office/drawing/2014/main" id="{0F53903D-265E-A6FC-037A-8BB8BFD152ED}"/>
              </a:ext>
            </a:extLst>
          </p:cNvPr>
          <p:cNvSpPr txBox="1"/>
          <p:nvPr/>
        </p:nvSpPr>
        <p:spPr>
          <a:xfrm>
            <a:off x="3210064" y="3943563"/>
            <a:ext cx="4304576" cy="1200329"/>
          </a:xfrm>
          <a:prstGeom prst="rect">
            <a:avLst/>
          </a:prstGeom>
          <a:noFill/>
        </p:spPr>
        <p:txBody>
          <a:bodyPr wrap="none" rtlCol="0">
            <a:spAutoFit/>
          </a:bodyPr>
          <a:lstStyle/>
          <a:p>
            <a:r>
              <a:rPr lang="en-US" b="1" dirty="0"/>
              <a:t>3.) </a:t>
            </a:r>
            <a:r>
              <a:rPr lang="en-US" dirty="0"/>
              <a:t>Are there any </a:t>
            </a:r>
            <a:r>
              <a:rPr lang="en-US" b="1" dirty="0">
                <a:solidFill>
                  <a:srgbClr val="00B050"/>
                </a:solidFill>
              </a:rPr>
              <a:t>tripartite relationships</a:t>
            </a:r>
            <a:r>
              <a:rPr lang="en-US" dirty="0"/>
              <a:t>?</a:t>
            </a:r>
          </a:p>
          <a:p>
            <a:r>
              <a:rPr lang="en-US" dirty="0"/>
              <a:t>       a → b → c </a:t>
            </a:r>
          </a:p>
          <a:p>
            <a:r>
              <a:rPr lang="en-US" dirty="0"/>
              <a:t>       a ← b → c</a:t>
            </a:r>
          </a:p>
          <a:p>
            <a:r>
              <a:rPr lang="en-US" dirty="0"/>
              <a:t>       a ↔ b ↔ c  </a:t>
            </a:r>
          </a:p>
        </p:txBody>
      </p:sp>
    </p:spTree>
    <p:extLst>
      <p:ext uri="{BB962C8B-B14F-4D97-AF65-F5344CB8AC3E}">
        <p14:creationId xmlns:p14="http://schemas.microsoft.com/office/powerpoint/2010/main" val="3803711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par>
                                <p:cTn id="22" presetID="10" presetClass="entr" presetSubtype="0" fill="hold"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par>
                                <p:cTn id="25" presetID="10" presetClass="entr" presetSubtype="0" fill="hold" nodeType="with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par>
                                <p:cTn id="33" presetID="10" presetClass="entr" presetSubtype="0" fill="hold" nodeType="with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500"/>
                                        <p:tgtEl>
                                          <p:spTgt spid="12"/>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par>
                                <p:cTn id="39" presetID="10" presetClass="entr" presetSubtype="0" fill="hold" nodeType="with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500"/>
                                        <p:tgtEl>
                                          <p:spTgt spid="10"/>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500"/>
                                        <p:tgtEl>
                                          <p:spTgt spid="19"/>
                                        </p:tgtEl>
                                      </p:cBhvr>
                                    </p:animEffect>
                                  </p:childTnLst>
                                </p:cTn>
                              </p:par>
                              <p:par>
                                <p:cTn id="47" presetID="10" presetClass="entr" presetSubtype="0" fill="hold" nodeType="with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fade">
                                      <p:cBhvr>
                                        <p:cTn id="49" dur="500"/>
                                        <p:tgtEl>
                                          <p:spTgt spid="8"/>
                                        </p:tgtEl>
                                      </p:cBhvr>
                                    </p:animEffect>
                                  </p:childTnLst>
                                </p:cTn>
                              </p:par>
                              <p:par>
                                <p:cTn id="50" presetID="10" presetClass="entr" presetSubtype="0" fill="hold" nodeType="with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fade">
                                      <p:cBhvr>
                                        <p:cTn id="52" dur="500"/>
                                        <p:tgtEl>
                                          <p:spTgt spid="13"/>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8"/>
                                        </p:tgtEl>
                                        <p:attrNameLst>
                                          <p:attrName>style.visibility</p:attrName>
                                        </p:attrNameLst>
                                      </p:cBhvr>
                                      <p:to>
                                        <p:strVal val="visible"/>
                                      </p:to>
                                    </p:set>
                                    <p:animEffect transition="in" filter="fade">
                                      <p:cBhvr>
                                        <p:cTn id="5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14" grpId="0"/>
      <p:bldP spid="15" grpId="0"/>
      <p:bldP spid="16" grpId="0"/>
      <p:bldP spid="17" grpId="0"/>
      <p:bldP spid="18" grpId="0"/>
      <p:bldP spid="1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2F1DE1-0EDF-533E-2388-E7B6B6C6578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71E46C-B202-C740-E49E-B404FE3A4D1C}"/>
              </a:ext>
            </a:extLst>
          </p:cNvPr>
          <p:cNvSpPr>
            <a:spLocks noGrp="1"/>
          </p:cNvSpPr>
          <p:nvPr>
            <p:ph type="title"/>
          </p:nvPr>
        </p:nvSpPr>
        <p:spPr>
          <a:xfrm>
            <a:off x="746597" y="375357"/>
            <a:ext cx="10063264" cy="1325563"/>
          </a:xfrm>
        </p:spPr>
        <p:txBody>
          <a:bodyPr>
            <a:noAutofit/>
          </a:bodyPr>
          <a:lstStyle/>
          <a:p>
            <a:r>
              <a:rPr lang="en-US" sz="3600" b="1" dirty="0"/>
              <a:t>AlphaFold3 uses generative modeling to predict beyond just single proteins</a:t>
            </a:r>
          </a:p>
        </p:txBody>
      </p:sp>
      <p:pic>
        <p:nvPicPr>
          <p:cNvPr id="1021" name="Google Shape;1021;p109">
            <a:extLst>
              <a:ext uri="{FF2B5EF4-FFF2-40B4-BE49-F238E27FC236}">
                <a16:creationId xmlns:a16="http://schemas.microsoft.com/office/drawing/2014/main" id="{2FF7A0A0-DB4A-3736-0E45-A02750F0C389}"/>
              </a:ext>
            </a:extLst>
          </p:cNvPr>
          <p:cNvPicPr preferRelativeResize="0"/>
          <p:nvPr/>
        </p:nvPicPr>
        <p:blipFill rotWithShape="1">
          <a:blip r:embed="rId2">
            <a:alphaModFix/>
          </a:blip>
          <a:srcRect/>
          <a:stretch/>
        </p:blipFill>
        <p:spPr>
          <a:xfrm>
            <a:off x="639179" y="2751053"/>
            <a:ext cx="10174340" cy="2954791"/>
          </a:xfrm>
          <a:prstGeom prst="rect">
            <a:avLst/>
          </a:prstGeom>
          <a:noFill/>
          <a:ln>
            <a:noFill/>
          </a:ln>
        </p:spPr>
      </p:pic>
      <p:sp>
        <p:nvSpPr>
          <p:cNvPr id="1022" name="Google Shape;1022;p109">
            <a:extLst>
              <a:ext uri="{FF2B5EF4-FFF2-40B4-BE49-F238E27FC236}">
                <a16:creationId xmlns:a16="http://schemas.microsoft.com/office/drawing/2014/main" id="{D3B02739-09B4-F359-A498-976931A17765}"/>
              </a:ext>
            </a:extLst>
          </p:cNvPr>
          <p:cNvSpPr/>
          <p:nvPr/>
        </p:nvSpPr>
        <p:spPr>
          <a:xfrm>
            <a:off x="1600196" y="2751054"/>
            <a:ext cx="1271791" cy="3337898"/>
          </a:xfrm>
          <a:prstGeom prst="roundRect">
            <a:avLst>
              <a:gd name="adj" fmla="val 16667"/>
            </a:avLst>
          </a:prstGeom>
          <a:solidFill>
            <a:srgbClr val="00B0F0">
              <a:alpha val="17647"/>
            </a:srgbClr>
          </a:solidFill>
          <a:ln w="9525" cap="flat" cmpd="sng">
            <a:solidFill>
              <a:srgbClr val="FFFFFF"/>
            </a:solidFill>
            <a:prstDash val="solid"/>
            <a:round/>
            <a:headEnd type="none" w="sm" len="sm"/>
            <a:tailEnd type="none" w="sm" len="sm"/>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dirty="0">
              <a:solidFill>
                <a:srgbClr val="000000"/>
              </a:solidFill>
              <a:latin typeface="DM Sans"/>
              <a:ea typeface="DM Sans"/>
              <a:cs typeface="DM Sans"/>
              <a:sym typeface="DM Sans"/>
            </a:endParaRPr>
          </a:p>
        </p:txBody>
      </p:sp>
      <p:sp>
        <p:nvSpPr>
          <p:cNvPr id="1023" name="Google Shape;1023;p109">
            <a:extLst>
              <a:ext uri="{FF2B5EF4-FFF2-40B4-BE49-F238E27FC236}">
                <a16:creationId xmlns:a16="http://schemas.microsoft.com/office/drawing/2014/main" id="{C710D760-C497-31BA-B8C9-8CDC9325C9A0}"/>
              </a:ext>
            </a:extLst>
          </p:cNvPr>
          <p:cNvSpPr txBox="1"/>
          <p:nvPr/>
        </p:nvSpPr>
        <p:spPr>
          <a:xfrm>
            <a:off x="3044513" y="2114068"/>
            <a:ext cx="1381761"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Prepare Data for Neural Network</a:t>
            </a:r>
            <a:endParaRPr sz="2400" dirty="0"/>
          </a:p>
        </p:txBody>
      </p:sp>
      <p:sp>
        <p:nvSpPr>
          <p:cNvPr id="1024" name="Google Shape;1024;p109">
            <a:extLst>
              <a:ext uri="{FF2B5EF4-FFF2-40B4-BE49-F238E27FC236}">
                <a16:creationId xmlns:a16="http://schemas.microsoft.com/office/drawing/2014/main" id="{65DD8E41-64BE-F95B-7C74-CF0EE76AE178}"/>
              </a:ext>
            </a:extLst>
          </p:cNvPr>
          <p:cNvSpPr/>
          <p:nvPr/>
        </p:nvSpPr>
        <p:spPr>
          <a:xfrm>
            <a:off x="4553229" y="2751053"/>
            <a:ext cx="1890296" cy="3399439"/>
          </a:xfrm>
          <a:prstGeom prst="roundRect">
            <a:avLst>
              <a:gd name="adj" fmla="val 16667"/>
            </a:avLst>
          </a:prstGeom>
          <a:solidFill>
            <a:srgbClr val="F8C472">
              <a:alpha val="17647"/>
            </a:srgbClr>
          </a:solidFill>
          <a:ln w="9525" cap="flat" cmpd="sng">
            <a:solidFill>
              <a:srgbClr val="FFFFFF"/>
            </a:solidFill>
            <a:prstDash val="solid"/>
            <a:round/>
            <a:headEnd type="none" w="sm" len="sm"/>
            <a:tailEnd type="none" w="sm" len="sm"/>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a:solidFill>
                <a:srgbClr val="000000"/>
              </a:solidFill>
              <a:latin typeface="DM Sans"/>
              <a:ea typeface="DM Sans"/>
              <a:cs typeface="DM Sans"/>
              <a:sym typeface="DM Sans"/>
            </a:endParaRPr>
          </a:p>
        </p:txBody>
      </p:sp>
      <p:sp>
        <p:nvSpPr>
          <p:cNvPr id="1025" name="Google Shape;1025;p109">
            <a:extLst>
              <a:ext uri="{FF2B5EF4-FFF2-40B4-BE49-F238E27FC236}">
                <a16:creationId xmlns:a16="http://schemas.microsoft.com/office/drawing/2014/main" id="{B967F385-5F7D-C14E-A265-1E3E6807BFBC}"/>
              </a:ext>
            </a:extLst>
          </p:cNvPr>
          <p:cNvSpPr txBox="1"/>
          <p:nvPr/>
        </p:nvSpPr>
        <p:spPr>
          <a:xfrm>
            <a:off x="4647207" y="2110445"/>
            <a:ext cx="1702340"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Extract Evolutionary &amp; Structural Constraints</a:t>
            </a:r>
            <a:endParaRPr sz="2400" dirty="0"/>
          </a:p>
        </p:txBody>
      </p:sp>
      <p:sp>
        <p:nvSpPr>
          <p:cNvPr id="1026" name="Google Shape;1026;p109">
            <a:extLst>
              <a:ext uri="{FF2B5EF4-FFF2-40B4-BE49-F238E27FC236}">
                <a16:creationId xmlns:a16="http://schemas.microsoft.com/office/drawing/2014/main" id="{E303E873-EFAC-4B69-61E4-36E3FF2AB29E}"/>
              </a:ext>
            </a:extLst>
          </p:cNvPr>
          <p:cNvSpPr/>
          <p:nvPr/>
        </p:nvSpPr>
        <p:spPr>
          <a:xfrm>
            <a:off x="6498509" y="2751052"/>
            <a:ext cx="1006437" cy="3337899"/>
          </a:xfrm>
          <a:prstGeom prst="roundRect">
            <a:avLst>
              <a:gd name="adj" fmla="val 16667"/>
            </a:avLst>
          </a:prstGeom>
          <a:solidFill>
            <a:srgbClr val="F598AF">
              <a:alpha val="17647"/>
            </a:srgbClr>
          </a:solidFill>
          <a:ln>
            <a:noFill/>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a:solidFill>
                <a:srgbClr val="000000"/>
              </a:solidFill>
              <a:latin typeface="DM Sans"/>
              <a:ea typeface="DM Sans"/>
              <a:cs typeface="DM Sans"/>
              <a:sym typeface="DM Sans"/>
            </a:endParaRPr>
          </a:p>
        </p:txBody>
      </p:sp>
      <p:sp>
        <p:nvSpPr>
          <p:cNvPr id="1027" name="Google Shape;1027;p109">
            <a:extLst>
              <a:ext uri="{FF2B5EF4-FFF2-40B4-BE49-F238E27FC236}">
                <a16:creationId xmlns:a16="http://schemas.microsoft.com/office/drawing/2014/main" id="{D3F79555-5EFC-1602-F796-D261481AA6B5}"/>
              </a:ext>
            </a:extLst>
          </p:cNvPr>
          <p:cNvSpPr txBox="1"/>
          <p:nvPr/>
        </p:nvSpPr>
        <p:spPr>
          <a:xfrm>
            <a:off x="6209742" y="2109591"/>
            <a:ext cx="1597329"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Generate Structural Hypothesis</a:t>
            </a:r>
            <a:endParaRPr sz="2489" dirty="0"/>
          </a:p>
        </p:txBody>
      </p:sp>
      <p:sp>
        <p:nvSpPr>
          <p:cNvPr id="1028" name="Google Shape;1028;p109">
            <a:extLst>
              <a:ext uri="{FF2B5EF4-FFF2-40B4-BE49-F238E27FC236}">
                <a16:creationId xmlns:a16="http://schemas.microsoft.com/office/drawing/2014/main" id="{81DAEFFF-2BC0-FCDF-ECAF-A8137DAF94C2}"/>
              </a:ext>
            </a:extLst>
          </p:cNvPr>
          <p:cNvSpPr txBox="1"/>
          <p:nvPr/>
        </p:nvSpPr>
        <p:spPr>
          <a:xfrm>
            <a:off x="8224573" y="2079014"/>
            <a:ext cx="1139288"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Predicts Raw Atom Coordinates</a:t>
            </a:r>
            <a:endParaRPr sz="2489" dirty="0"/>
          </a:p>
        </p:txBody>
      </p:sp>
      <p:sp>
        <p:nvSpPr>
          <p:cNvPr id="1029" name="Google Shape;1029;p109">
            <a:extLst>
              <a:ext uri="{FF2B5EF4-FFF2-40B4-BE49-F238E27FC236}">
                <a16:creationId xmlns:a16="http://schemas.microsoft.com/office/drawing/2014/main" id="{36CF301D-6E5D-E8A9-E693-F3B60A8A829B}"/>
              </a:ext>
            </a:extLst>
          </p:cNvPr>
          <p:cNvSpPr/>
          <p:nvPr/>
        </p:nvSpPr>
        <p:spPr>
          <a:xfrm>
            <a:off x="7554167" y="2689512"/>
            <a:ext cx="2480100" cy="3399439"/>
          </a:xfrm>
          <a:prstGeom prst="roundRect">
            <a:avLst>
              <a:gd name="adj" fmla="val 16667"/>
            </a:avLst>
          </a:prstGeom>
          <a:solidFill>
            <a:srgbClr val="117139">
              <a:alpha val="17647"/>
            </a:srgbClr>
          </a:solidFill>
          <a:ln w="9525" cap="flat" cmpd="sng">
            <a:solidFill>
              <a:srgbClr val="FFFFFF"/>
            </a:solidFill>
            <a:prstDash val="solid"/>
            <a:round/>
            <a:headEnd type="none" w="sm" len="sm"/>
            <a:tailEnd type="none" w="sm" len="sm"/>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a:solidFill>
                <a:srgbClr val="000000"/>
              </a:solidFill>
              <a:latin typeface="DM Sans"/>
              <a:ea typeface="DM Sans"/>
              <a:cs typeface="DM Sans"/>
              <a:sym typeface="DM Sans"/>
            </a:endParaRPr>
          </a:p>
        </p:txBody>
      </p:sp>
      <p:sp>
        <p:nvSpPr>
          <p:cNvPr id="6" name="TextBox 5">
            <a:extLst>
              <a:ext uri="{FF2B5EF4-FFF2-40B4-BE49-F238E27FC236}">
                <a16:creationId xmlns:a16="http://schemas.microsoft.com/office/drawing/2014/main" id="{2BF42ED0-F92E-1728-F9F5-1C22965C08C2}"/>
              </a:ext>
            </a:extLst>
          </p:cNvPr>
          <p:cNvSpPr txBox="1"/>
          <p:nvPr/>
        </p:nvSpPr>
        <p:spPr>
          <a:xfrm>
            <a:off x="5164319" y="6184317"/>
            <a:ext cx="2090845" cy="253916"/>
          </a:xfrm>
          <a:prstGeom prst="rect">
            <a:avLst/>
          </a:prstGeom>
          <a:noFill/>
        </p:spPr>
        <p:txBody>
          <a:bodyPr wrap="square">
            <a:spAutoFit/>
          </a:bodyPr>
          <a:lstStyle/>
          <a:p>
            <a:pPr defTabSz="868680">
              <a:spcAft>
                <a:spcPts val="600"/>
              </a:spcAft>
            </a:pPr>
            <a:r>
              <a:rPr lang="en-US" sz="1000" kern="1200" dirty="0">
                <a:solidFill>
                  <a:schemeClr val="tx1"/>
                </a:solidFill>
                <a:latin typeface="+mn-lt"/>
                <a:ea typeface="+mn-ea"/>
                <a:cs typeface="+mn-cs"/>
              </a:rPr>
              <a:t>Credit: Abramson et al. (2024)</a:t>
            </a:r>
            <a:endParaRPr lang="en-US" sz="1000" dirty="0"/>
          </a:p>
        </p:txBody>
      </p:sp>
      <p:sp>
        <p:nvSpPr>
          <p:cNvPr id="4" name="Google Shape;1024;p109">
            <a:extLst>
              <a:ext uri="{FF2B5EF4-FFF2-40B4-BE49-F238E27FC236}">
                <a16:creationId xmlns:a16="http://schemas.microsoft.com/office/drawing/2014/main" id="{5A08113A-971C-F9B6-DF21-31D39AA9D81B}"/>
              </a:ext>
            </a:extLst>
          </p:cNvPr>
          <p:cNvSpPr/>
          <p:nvPr/>
        </p:nvSpPr>
        <p:spPr>
          <a:xfrm>
            <a:off x="2895411" y="2751052"/>
            <a:ext cx="1679966" cy="3337899"/>
          </a:xfrm>
          <a:prstGeom prst="roundRect">
            <a:avLst>
              <a:gd name="adj" fmla="val 16667"/>
            </a:avLst>
          </a:prstGeom>
          <a:solidFill>
            <a:schemeClr val="accent5">
              <a:alpha val="17647"/>
            </a:schemeClr>
          </a:solidFill>
          <a:ln w="9525" cap="flat" cmpd="sng">
            <a:solidFill>
              <a:srgbClr val="FFFFFF"/>
            </a:solidFill>
            <a:prstDash val="solid"/>
            <a:round/>
            <a:headEnd type="none" w="sm" len="sm"/>
            <a:tailEnd type="none" w="sm" len="sm"/>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dirty="0">
              <a:solidFill>
                <a:srgbClr val="000000"/>
              </a:solidFill>
              <a:latin typeface="DM Sans"/>
              <a:ea typeface="DM Sans"/>
              <a:cs typeface="DM Sans"/>
              <a:sym typeface="DM Sans"/>
            </a:endParaRPr>
          </a:p>
        </p:txBody>
      </p:sp>
      <p:sp>
        <p:nvSpPr>
          <p:cNvPr id="5" name="Google Shape;1023;p109">
            <a:extLst>
              <a:ext uri="{FF2B5EF4-FFF2-40B4-BE49-F238E27FC236}">
                <a16:creationId xmlns:a16="http://schemas.microsoft.com/office/drawing/2014/main" id="{6EC0FCAE-F410-E7C2-188B-CBB2D97EA411}"/>
              </a:ext>
            </a:extLst>
          </p:cNvPr>
          <p:cNvSpPr txBox="1"/>
          <p:nvPr/>
        </p:nvSpPr>
        <p:spPr>
          <a:xfrm>
            <a:off x="1543687" y="2110445"/>
            <a:ext cx="1381761"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Search for Similar Examples</a:t>
            </a:r>
            <a:endParaRPr sz="2400" dirty="0"/>
          </a:p>
        </p:txBody>
      </p:sp>
    </p:spTree>
    <p:extLst>
      <p:ext uri="{BB962C8B-B14F-4D97-AF65-F5344CB8AC3E}">
        <p14:creationId xmlns:p14="http://schemas.microsoft.com/office/powerpoint/2010/main" val="4253541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29"/>
                                        </p:tgtEl>
                                        <p:attrNameLst>
                                          <p:attrName>style.visibility</p:attrName>
                                        </p:attrNameLst>
                                      </p:cBhvr>
                                      <p:to>
                                        <p:strVal val="visible"/>
                                      </p:to>
                                    </p:set>
                                    <p:animEffect transition="in" filter="fade">
                                      <p:cBhvr>
                                        <p:cTn id="7" dur="500"/>
                                        <p:tgtEl>
                                          <p:spTgt spid="102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28"/>
                                        </p:tgtEl>
                                        <p:attrNameLst>
                                          <p:attrName>style.visibility</p:attrName>
                                        </p:attrNameLst>
                                      </p:cBhvr>
                                      <p:to>
                                        <p:strVal val="visible"/>
                                      </p:to>
                                    </p:set>
                                    <p:animEffect transition="in" filter="fade">
                                      <p:cBhvr>
                                        <p:cTn id="10" dur="5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8" grpId="0"/>
      <p:bldP spid="102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63F34-1CDD-C654-C6BB-C7B2EBD9513D}"/>
              </a:ext>
            </a:extLst>
          </p:cNvPr>
          <p:cNvSpPr>
            <a:spLocks noGrp="1"/>
          </p:cNvSpPr>
          <p:nvPr>
            <p:ph type="title"/>
          </p:nvPr>
        </p:nvSpPr>
        <p:spPr>
          <a:xfrm>
            <a:off x="270161" y="342689"/>
            <a:ext cx="11651673" cy="1325563"/>
          </a:xfrm>
        </p:spPr>
        <p:txBody>
          <a:bodyPr>
            <a:noAutofit/>
          </a:bodyPr>
          <a:lstStyle/>
          <a:p>
            <a:r>
              <a:rPr lang="en-US" sz="3600" b="1" dirty="0"/>
              <a:t>By learning how to undo noise on real data, diffusion models figure out the rules of the data’s structure — and use those rules to generate entirely new, realistic examples</a:t>
            </a:r>
          </a:p>
        </p:txBody>
      </p:sp>
      <p:pic>
        <p:nvPicPr>
          <p:cNvPr id="5" name="Picture 4">
            <a:extLst>
              <a:ext uri="{FF2B5EF4-FFF2-40B4-BE49-F238E27FC236}">
                <a16:creationId xmlns:a16="http://schemas.microsoft.com/office/drawing/2014/main" id="{2064D706-82CD-C2B9-C0D8-86C52E94824B}"/>
              </a:ext>
            </a:extLst>
          </p:cNvPr>
          <p:cNvPicPr>
            <a:picLocks noChangeAspect="1"/>
          </p:cNvPicPr>
          <p:nvPr/>
        </p:nvPicPr>
        <p:blipFill>
          <a:blip r:embed="rId3"/>
          <a:srcRect r="79706"/>
          <a:stretch>
            <a:fillRect/>
          </a:stretch>
        </p:blipFill>
        <p:spPr>
          <a:xfrm>
            <a:off x="387926" y="3502291"/>
            <a:ext cx="1564699" cy="1079541"/>
          </a:xfrm>
          <a:prstGeom prst="rect">
            <a:avLst/>
          </a:prstGeom>
        </p:spPr>
      </p:pic>
      <p:cxnSp>
        <p:nvCxnSpPr>
          <p:cNvPr id="7" name="Straight Arrow Connector 6">
            <a:extLst>
              <a:ext uri="{FF2B5EF4-FFF2-40B4-BE49-F238E27FC236}">
                <a16:creationId xmlns:a16="http://schemas.microsoft.com/office/drawing/2014/main" id="{B2CD3C76-5F05-A146-A1C3-FBCF476FBE44}"/>
              </a:ext>
            </a:extLst>
          </p:cNvPr>
          <p:cNvCxnSpPr>
            <a:cxnSpLocks/>
          </p:cNvCxnSpPr>
          <p:nvPr/>
        </p:nvCxnSpPr>
        <p:spPr>
          <a:xfrm>
            <a:off x="743535" y="3304309"/>
            <a:ext cx="6816437" cy="0"/>
          </a:xfrm>
          <a:prstGeom prst="straightConnector1">
            <a:avLst/>
          </a:prstGeom>
          <a:ln w="762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644A40A9-94E2-342B-5C23-61F4AE200B8B}"/>
              </a:ext>
            </a:extLst>
          </p:cNvPr>
          <p:cNvCxnSpPr>
            <a:cxnSpLocks/>
          </p:cNvCxnSpPr>
          <p:nvPr/>
        </p:nvCxnSpPr>
        <p:spPr>
          <a:xfrm flipH="1">
            <a:off x="743535" y="4850945"/>
            <a:ext cx="6816437" cy="0"/>
          </a:xfrm>
          <a:prstGeom prst="straightConnector1">
            <a:avLst/>
          </a:prstGeom>
          <a:ln w="762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5922BA7D-0549-B557-6700-FA28B726DF55}"/>
              </a:ext>
            </a:extLst>
          </p:cNvPr>
          <p:cNvSpPr txBox="1"/>
          <p:nvPr/>
        </p:nvSpPr>
        <p:spPr>
          <a:xfrm>
            <a:off x="2723562" y="2850530"/>
            <a:ext cx="3038781" cy="369332"/>
          </a:xfrm>
          <a:prstGeom prst="rect">
            <a:avLst/>
          </a:prstGeom>
          <a:noFill/>
        </p:spPr>
        <p:txBody>
          <a:bodyPr wrap="none" rtlCol="0">
            <a:spAutoFit/>
          </a:bodyPr>
          <a:lstStyle/>
          <a:p>
            <a:r>
              <a:rPr lang="en-US" dirty="0"/>
              <a:t>Add Noise to Training Images</a:t>
            </a:r>
          </a:p>
        </p:txBody>
      </p:sp>
      <p:sp>
        <p:nvSpPr>
          <p:cNvPr id="10" name="TextBox 9">
            <a:extLst>
              <a:ext uri="{FF2B5EF4-FFF2-40B4-BE49-F238E27FC236}">
                <a16:creationId xmlns:a16="http://schemas.microsoft.com/office/drawing/2014/main" id="{E5B55DFE-5500-815B-FF8F-4D5E642FEF0F}"/>
              </a:ext>
            </a:extLst>
          </p:cNvPr>
          <p:cNvSpPr txBox="1"/>
          <p:nvPr/>
        </p:nvSpPr>
        <p:spPr>
          <a:xfrm>
            <a:off x="2914202" y="4935393"/>
            <a:ext cx="2475101" cy="369332"/>
          </a:xfrm>
          <a:prstGeom prst="rect">
            <a:avLst/>
          </a:prstGeom>
          <a:noFill/>
        </p:spPr>
        <p:txBody>
          <a:bodyPr wrap="none" rtlCol="0">
            <a:spAutoFit/>
          </a:bodyPr>
          <a:lstStyle/>
          <a:p>
            <a:r>
              <a:rPr lang="en-US" dirty="0"/>
              <a:t>Learn to Remove Noise</a:t>
            </a:r>
          </a:p>
        </p:txBody>
      </p:sp>
      <p:pic>
        <p:nvPicPr>
          <p:cNvPr id="7170" name="Picture 2">
            <a:extLst>
              <a:ext uri="{FF2B5EF4-FFF2-40B4-BE49-F238E27FC236}">
                <a16:creationId xmlns:a16="http://schemas.microsoft.com/office/drawing/2014/main" id="{BD398BE1-8EFA-6271-F6A3-7FC2FB0C418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91549" y="3008165"/>
            <a:ext cx="3101689" cy="2067792"/>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4E3B671F-F17E-3CDE-B876-1E9DB74C6428}"/>
              </a:ext>
            </a:extLst>
          </p:cNvPr>
          <p:cNvSpPr txBox="1"/>
          <p:nvPr/>
        </p:nvSpPr>
        <p:spPr>
          <a:xfrm>
            <a:off x="8591549" y="5053441"/>
            <a:ext cx="3215986" cy="707886"/>
          </a:xfrm>
          <a:prstGeom prst="rect">
            <a:avLst/>
          </a:prstGeom>
          <a:noFill/>
        </p:spPr>
        <p:txBody>
          <a:bodyPr wrap="square">
            <a:spAutoFit/>
          </a:bodyPr>
          <a:lstStyle/>
          <a:p>
            <a:r>
              <a:rPr lang="en-US" sz="1000" dirty="0"/>
              <a:t>Please generate an image of a golden retriever with a lab coat shaking hands with an alligator wearing a business suit that on the shore of a lake with the University of Florida's Century Tower in the background</a:t>
            </a:r>
          </a:p>
        </p:txBody>
      </p:sp>
      <p:pic>
        <p:nvPicPr>
          <p:cNvPr id="3" name="Picture 2">
            <a:extLst>
              <a:ext uri="{FF2B5EF4-FFF2-40B4-BE49-F238E27FC236}">
                <a16:creationId xmlns:a16="http://schemas.microsoft.com/office/drawing/2014/main" id="{8601E872-81D2-D074-1A02-3F7F20E80572}"/>
              </a:ext>
            </a:extLst>
          </p:cNvPr>
          <p:cNvPicPr>
            <a:picLocks noChangeAspect="1"/>
          </p:cNvPicPr>
          <p:nvPr/>
        </p:nvPicPr>
        <p:blipFill>
          <a:blip r:embed="rId3"/>
          <a:srcRect l="18564"/>
          <a:stretch>
            <a:fillRect/>
          </a:stretch>
        </p:blipFill>
        <p:spPr>
          <a:xfrm>
            <a:off x="1816107" y="3510866"/>
            <a:ext cx="6278704" cy="1079541"/>
          </a:xfrm>
          <a:prstGeom prst="rect">
            <a:avLst/>
          </a:prstGeom>
        </p:spPr>
      </p:pic>
    </p:spTree>
    <p:extLst>
      <p:ext uri="{BB962C8B-B14F-4D97-AF65-F5344CB8AC3E}">
        <p14:creationId xmlns:p14="http://schemas.microsoft.com/office/powerpoint/2010/main" val="959618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10"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nodeType="withEffect">
                                  <p:stCondLst>
                                    <p:cond delay="0"/>
                                  </p:stCondLst>
                                  <p:childTnLst>
                                    <p:set>
                                      <p:cBhvr>
                                        <p:cTn id="33" dur="1" fill="hold">
                                          <p:stCondLst>
                                            <p:cond delay="0"/>
                                          </p:stCondLst>
                                        </p:cTn>
                                        <p:tgtEl>
                                          <p:spTgt spid="7170"/>
                                        </p:tgtEl>
                                        <p:attrNameLst>
                                          <p:attrName>style.visibility</p:attrName>
                                        </p:attrNameLst>
                                      </p:cBhvr>
                                      <p:to>
                                        <p:strVal val="visible"/>
                                      </p:to>
                                    </p:set>
                                    <p:animEffect transition="in" filter="fade">
                                      <p:cBhvr>
                                        <p:cTn id="34" dur="500"/>
                                        <p:tgtEl>
                                          <p:spTgt spid="7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07275-D412-8B86-2C19-9C7FC9D53941}"/>
              </a:ext>
            </a:extLst>
          </p:cNvPr>
          <p:cNvSpPr>
            <a:spLocks noGrp="1"/>
          </p:cNvSpPr>
          <p:nvPr>
            <p:ph type="title"/>
          </p:nvPr>
        </p:nvSpPr>
        <p:spPr>
          <a:xfrm>
            <a:off x="301335" y="343359"/>
            <a:ext cx="11589327" cy="1325563"/>
          </a:xfrm>
        </p:spPr>
        <p:txBody>
          <a:bodyPr>
            <a:noAutofit/>
          </a:bodyPr>
          <a:lstStyle/>
          <a:p>
            <a:r>
              <a:rPr lang="en-US" sz="3600" b="1" dirty="0"/>
              <a:t>AlphaFold3 refines protein structure by gradually denoising a 3D atomic cloud into biologically accurate models</a:t>
            </a:r>
          </a:p>
        </p:txBody>
      </p:sp>
      <p:pic>
        <p:nvPicPr>
          <p:cNvPr id="5" name="Google Shape;1021;p109">
            <a:extLst>
              <a:ext uri="{FF2B5EF4-FFF2-40B4-BE49-F238E27FC236}">
                <a16:creationId xmlns:a16="http://schemas.microsoft.com/office/drawing/2014/main" id="{F6794677-BEA3-742D-EE3F-85D10D7642BF}"/>
              </a:ext>
            </a:extLst>
          </p:cNvPr>
          <p:cNvPicPr preferRelativeResize="0"/>
          <p:nvPr/>
        </p:nvPicPr>
        <p:blipFill rotWithShape="1">
          <a:blip r:embed="rId2">
            <a:alphaModFix/>
          </a:blip>
          <a:srcRect l="68408" t="44751" r="7626" b="24775"/>
          <a:stretch>
            <a:fillRect/>
          </a:stretch>
        </p:blipFill>
        <p:spPr>
          <a:xfrm>
            <a:off x="2742833" y="1871165"/>
            <a:ext cx="3984912" cy="1920635"/>
          </a:xfrm>
          <a:prstGeom prst="rect">
            <a:avLst/>
          </a:prstGeom>
          <a:noFill/>
          <a:ln>
            <a:noFill/>
          </a:ln>
        </p:spPr>
      </p:pic>
      <p:pic>
        <p:nvPicPr>
          <p:cNvPr id="30" name="Picture 29">
            <a:extLst>
              <a:ext uri="{FF2B5EF4-FFF2-40B4-BE49-F238E27FC236}">
                <a16:creationId xmlns:a16="http://schemas.microsoft.com/office/drawing/2014/main" id="{01507D0A-CBFE-3BEF-4095-866DB7296CF1}"/>
              </a:ext>
            </a:extLst>
          </p:cNvPr>
          <p:cNvPicPr>
            <a:picLocks noChangeAspect="1"/>
          </p:cNvPicPr>
          <p:nvPr/>
        </p:nvPicPr>
        <p:blipFill>
          <a:blip r:embed="rId3">
            <a:extLst>
              <a:ext uri="{BEBA8EAE-BF5A-486C-A8C5-ECC9F3942E4B}">
                <a14:imgProps xmlns:a14="http://schemas.microsoft.com/office/drawing/2010/main">
                  <a14:imgLayer r:embed="rId4">
                    <a14:imgEffect>
                      <a14:artisticPaintBrush/>
                    </a14:imgEffect>
                  </a14:imgLayer>
                </a14:imgProps>
              </a:ext>
            </a:extLst>
          </a:blip>
          <a:stretch>
            <a:fillRect/>
          </a:stretch>
        </p:blipFill>
        <p:spPr>
          <a:xfrm rot="5669399">
            <a:off x="1755332" y="4378632"/>
            <a:ext cx="1642022" cy="1559435"/>
          </a:xfrm>
          <a:prstGeom prst="rect">
            <a:avLst/>
          </a:prstGeom>
        </p:spPr>
      </p:pic>
      <p:pic>
        <p:nvPicPr>
          <p:cNvPr id="32" name="Picture 31">
            <a:extLst>
              <a:ext uri="{FF2B5EF4-FFF2-40B4-BE49-F238E27FC236}">
                <a16:creationId xmlns:a16="http://schemas.microsoft.com/office/drawing/2014/main" id="{D382B37A-BC00-1D5C-5551-B440C1379DB6}"/>
              </a:ext>
            </a:extLst>
          </p:cNvPr>
          <p:cNvPicPr>
            <a:picLocks noChangeAspect="1"/>
          </p:cNvPicPr>
          <p:nvPr/>
        </p:nvPicPr>
        <p:blipFill>
          <a:blip r:embed="rId5">
            <a:extLst>
              <a:ext uri="{BEBA8EAE-BF5A-486C-A8C5-ECC9F3942E4B}">
                <a14:imgProps xmlns:a14="http://schemas.microsoft.com/office/drawing/2010/main">
                  <a14:imgLayer r:embed="rId6">
                    <a14:imgEffect>
                      <a14:artisticBlur/>
                    </a14:imgEffect>
                  </a14:imgLayer>
                </a14:imgProps>
              </a:ext>
            </a:extLst>
          </a:blip>
          <a:stretch>
            <a:fillRect/>
          </a:stretch>
        </p:blipFill>
        <p:spPr>
          <a:xfrm>
            <a:off x="4268205" y="4540432"/>
            <a:ext cx="1335062" cy="1235834"/>
          </a:xfrm>
          <a:prstGeom prst="rect">
            <a:avLst/>
          </a:prstGeom>
        </p:spPr>
      </p:pic>
      <p:pic>
        <p:nvPicPr>
          <p:cNvPr id="38" name="Picture 37">
            <a:extLst>
              <a:ext uri="{FF2B5EF4-FFF2-40B4-BE49-F238E27FC236}">
                <a16:creationId xmlns:a16="http://schemas.microsoft.com/office/drawing/2014/main" id="{651C6463-1A37-A3B6-2BEF-CCF18BF8B66B}"/>
              </a:ext>
            </a:extLst>
          </p:cNvPr>
          <p:cNvPicPr>
            <a:picLocks noChangeAspect="1"/>
          </p:cNvPicPr>
          <p:nvPr/>
        </p:nvPicPr>
        <p:blipFill>
          <a:blip r:embed="rId7">
            <a:extLst>
              <a:ext uri="{BEBA8EAE-BF5A-486C-A8C5-ECC9F3942E4B}">
                <a14:imgProps xmlns:a14="http://schemas.microsoft.com/office/drawing/2010/main">
                  <a14:imgLayer r:embed="rId8">
                    <a14:imgEffect>
                      <a14:artisticMarker/>
                    </a14:imgEffect>
                  </a14:imgLayer>
                </a14:imgProps>
              </a:ext>
            </a:extLst>
          </a:blip>
          <a:stretch>
            <a:fillRect/>
          </a:stretch>
        </p:blipFill>
        <p:spPr>
          <a:xfrm rot="3740440" flipH="1">
            <a:off x="6434701" y="4397651"/>
            <a:ext cx="1152803" cy="1462148"/>
          </a:xfrm>
          <a:prstGeom prst="rect">
            <a:avLst/>
          </a:prstGeom>
        </p:spPr>
      </p:pic>
      <p:pic>
        <p:nvPicPr>
          <p:cNvPr id="40" name="Picture 39">
            <a:extLst>
              <a:ext uri="{FF2B5EF4-FFF2-40B4-BE49-F238E27FC236}">
                <a16:creationId xmlns:a16="http://schemas.microsoft.com/office/drawing/2014/main" id="{4DFE7DF1-CE0F-DDAE-2477-EE9B7D9DFF50}"/>
              </a:ext>
            </a:extLst>
          </p:cNvPr>
          <p:cNvPicPr>
            <a:picLocks noChangeAspect="1"/>
          </p:cNvPicPr>
          <p:nvPr/>
        </p:nvPicPr>
        <p:blipFill>
          <a:blip r:embed="rId9"/>
          <a:stretch>
            <a:fillRect/>
          </a:stretch>
        </p:blipFill>
        <p:spPr>
          <a:xfrm>
            <a:off x="8836274" y="3925995"/>
            <a:ext cx="2646217" cy="2464708"/>
          </a:xfrm>
          <a:prstGeom prst="rect">
            <a:avLst/>
          </a:prstGeom>
        </p:spPr>
      </p:pic>
      <p:sp>
        <p:nvSpPr>
          <p:cNvPr id="41" name="TextBox 40">
            <a:extLst>
              <a:ext uri="{FF2B5EF4-FFF2-40B4-BE49-F238E27FC236}">
                <a16:creationId xmlns:a16="http://schemas.microsoft.com/office/drawing/2014/main" id="{428BE0B9-D1BF-E8E9-3B62-CC6B78D49D7D}"/>
              </a:ext>
            </a:extLst>
          </p:cNvPr>
          <p:cNvSpPr txBox="1"/>
          <p:nvPr/>
        </p:nvSpPr>
        <p:spPr>
          <a:xfrm>
            <a:off x="1859673" y="5919536"/>
            <a:ext cx="1683195" cy="738664"/>
          </a:xfrm>
          <a:prstGeom prst="rect">
            <a:avLst/>
          </a:prstGeom>
          <a:noFill/>
        </p:spPr>
        <p:txBody>
          <a:bodyPr wrap="square" rtlCol="0">
            <a:spAutoFit/>
          </a:bodyPr>
          <a:lstStyle/>
          <a:p>
            <a:pPr algn="ctr"/>
            <a:r>
              <a:rPr lang="en-US" sz="1400" b="1" dirty="0"/>
              <a:t>Creates rough draft based on </a:t>
            </a:r>
            <a:r>
              <a:rPr lang="en-US" sz="1400" b="1" dirty="0" err="1"/>
              <a:t>Pairformer</a:t>
            </a:r>
            <a:endParaRPr lang="en-US" sz="1400" b="1" dirty="0"/>
          </a:p>
        </p:txBody>
      </p:sp>
      <p:sp>
        <p:nvSpPr>
          <p:cNvPr id="42" name="TextBox 41">
            <a:extLst>
              <a:ext uri="{FF2B5EF4-FFF2-40B4-BE49-F238E27FC236}">
                <a16:creationId xmlns:a16="http://schemas.microsoft.com/office/drawing/2014/main" id="{EC1BA61E-0080-F6A9-DE06-E97D3A484F1D}"/>
              </a:ext>
            </a:extLst>
          </p:cNvPr>
          <p:cNvSpPr txBox="1"/>
          <p:nvPr/>
        </p:nvSpPr>
        <p:spPr>
          <a:xfrm>
            <a:off x="4094138" y="5919536"/>
            <a:ext cx="1683195" cy="523220"/>
          </a:xfrm>
          <a:prstGeom prst="rect">
            <a:avLst/>
          </a:prstGeom>
          <a:noFill/>
        </p:spPr>
        <p:txBody>
          <a:bodyPr wrap="square" rtlCol="0">
            <a:spAutoFit/>
          </a:bodyPr>
          <a:lstStyle/>
          <a:p>
            <a:pPr algn="ctr"/>
            <a:r>
              <a:rPr lang="en-US" sz="1400" b="1" dirty="0"/>
              <a:t>Refine structure based on training</a:t>
            </a:r>
          </a:p>
        </p:txBody>
      </p:sp>
      <p:sp>
        <p:nvSpPr>
          <p:cNvPr id="43" name="TextBox 42">
            <a:extLst>
              <a:ext uri="{FF2B5EF4-FFF2-40B4-BE49-F238E27FC236}">
                <a16:creationId xmlns:a16="http://schemas.microsoft.com/office/drawing/2014/main" id="{8BAB72EC-FD96-0E05-932F-DFBE350529E8}"/>
              </a:ext>
            </a:extLst>
          </p:cNvPr>
          <p:cNvSpPr txBox="1"/>
          <p:nvPr/>
        </p:nvSpPr>
        <p:spPr>
          <a:xfrm>
            <a:off x="6243011" y="5927929"/>
            <a:ext cx="1683195" cy="523220"/>
          </a:xfrm>
          <a:prstGeom prst="rect">
            <a:avLst/>
          </a:prstGeom>
          <a:noFill/>
        </p:spPr>
        <p:txBody>
          <a:bodyPr wrap="square" rtlCol="0">
            <a:spAutoFit/>
          </a:bodyPr>
          <a:lstStyle/>
          <a:p>
            <a:pPr algn="ctr"/>
            <a:r>
              <a:rPr lang="en-US" sz="1400" b="1" dirty="0"/>
              <a:t>Polish to reduce remaining noise</a:t>
            </a:r>
          </a:p>
        </p:txBody>
      </p:sp>
      <p:sp>
        <p:nvSpPr>
          <p:cNvPr id="44" name="TextBox 43">
            <a:extLst>
              <a:ext uri="{FF2B5EF4-FFF2-40B4-BE49-F238E27FC236}">
                <a16:creationId xmlns:a16="http://schemas.microsoft.com/office/drawing/2014/main" id="{BEEEB280-2664-05CC-2FCF-6DAFC5FF4523}"/>
              </a:ext>
            </a:extLst>
          </p:cNvPr>
          <p:cNvSpPr txBox="1"/>
          <p:nvPr/>
        </p:nvSpPr>
        <p:spPr>
          <a:xfrm>
            <a:off x="1859672" y="4124929"/>
            <a:ext cx="1683195" cy="307777"/>
          </a:xfrm>
          <a:prstGeom prst="rect">
            <a:avLst/>
          </a:prstGeom>
          <a:noFill/>
        </p:spPr>
        <p:txBody>
          <a:bodyPr wrap="square" rtlCol="0">
            <a:spAutoFit/>
          </a:bodyPr>
          <a:lstStyle/>
          <a:p>
            <a:pPr algn="ctr"/>
            <a:r>
              <a:rPr lang="en-US" sz="1400" b="1" dirty="0"/>
              <a:t>Initialization (3x)</a:t>
            </a:r>
          </a:p>
        </p:txBody>
      </p:sp>
      <p:sp>
        <p:nvSpPr>
          <p:cNvPr id="45" name="TextBox 44">
            <a:extLst>
              <a:ext uri="{FF2B5EF4-FFF2-40B4-BE49-F238E27FC236}">
                <a16:creationId xmlns:a16="http://schemas.microsoft.com/office/drawing/2014/main" id="{CF4AA5A3-4AAE-9371-2BEF-EF55131CA293}"/>
              </a:ext>
            </a:extLst>
          </p:cNvPr>
          <p:cNvSpPr txBox="1"/>
          <p:nvPr/>
        </p:nvSpPr>
        <p:spPr>
          <a:xfrm>
            <a:off x="4035599" y="4114858"/>
            <a:ext cx="1683195" cy="307777"/>
          </a:xfrm>
          <a:prstGeom prst="rect">
            <a:avLst/>
          </a:prstGeom>
          <a:noFill/>
        </p:spPr>
        <p:txBody>
          <a:bodyPr wrap="square" rtlCol="0">
            <a:spAutoFit/>
          </a:bodyPr>
          <a:lstStyle/>
          <a:p>
            <a:pPr algn="ctr"/>
            <a:r>
              <a:rPr lang="en-US" sz="1400" b="1" dirty="0"/>
              <a:t>Refinement (24x)</a:t>
            </a:r>
          </a:p>
        </p:txBody>
      </p:sp>
      <p:sp>
        <p:nvSpPr>
          <p:cNvPr id="46" name="TextBox 45">
            <a:extLst>
              <a:ext uri="{FF2B5EF4-FFF2-40B4-BE49-F238E27FC236}">
                <a16:creationId xmlns:a16="http://schemas.microsoft.com/office/drawing/2014/main" id="{8FA4C4BE-C0DA-E8DA-40A0-CC81E166AB75}"/>
              </a:ext>
            </a:extLst>
          </p:cNvPr>
          <p:cNvSpPr txBox="1"/>
          <p:nvPr/>
        </p:nvSpPr>
        <p:spPr>
          <a:xfrm>
            <a:off x="6313908" y="4112622"/>
            <a:ext cx="1683195" cy="307777"/>
          </a:xfrm>
          <a:prstGeom prst="rect">
            <a:avLst/>
          </a:prstGeom>
          <a:noFill/>
        </p:spPr>
        <p:txBody>
          <a:bodyPr wrap="square" rtlCol="0">
            <a:spAutoFit/>
          </a:bodyPr>
          <a:lstStyle/>
          <a:p>
            <a:pPr algn="ctr"/>
            <a:r>
              <a:rPr lang="en-US" sz="1400" b="1" dirty="0"/>
              <a:t>Polishing (3x)</a:t>
            </a:r>
          </a:p>
        </p:txBody>
      </p:sp>
      <p:sp>
        <p:nvSpPr>
          <p:cNvPr id="47" name="TextBox 46">
            <a:extLst>
              <a:ext uri="{FF2B5EF4-FFF2-40B4-BE49-F238E27FC236}">
                <a16:creationId xmlns:a16="http://schemas.microsoft.com/office/drawing/2014/main" id="{D862071B-6AEE-CB1C-68DB-A54BF5E83882}"/>
              </a:ext>
            </a:extLst>
          </p:cNvPr>
          <p:cNvSpPr txBox="1"/>
          <p:nvPr/>
        </p:nvSpPr>
        <p:spPr>
          <a:xfrm>
            <a:off x="9317784" y="3565728"/>
            <a:ext cx="1683195" cy="307777"/>
          </a:xfrm>
          <a:prstGeom prst="rect">
            <a:avLst/>
          </a:prstGeom>
          <a:noFill/>
        </p:spPr>
        <p:txBody>
          <a:bodyPr wrap="square" rtlCol="0">
            <a:spAutoFit/>
          </a:bodyPr>
          <a:lstStyle/>
          <a:p>
            <a:pPr algn="ctr"/>
            <a:r>
              <a:rPr lang="en-US" sz="1400" b="1" dirty="0"/>
              <a:t>Output</a:t>
            </a:r>
          </a:p>
        </p:txBody>
      </p:sp>
    </p:spTree>
    <p:extLst>
      <p:ext uri="{BB962C8B-B14F-4D97-AF65-F5344CB8AC3E}">
        <p14:creationId xmlns:p14="http://schemas.microsoft.com/office/powerpoint/2010/main" val="2012191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fade">
                                      <p:cBhvr>
                                        <p:cTn id="10" dur="500"/>
                                        <p:tgtEl>
                                          <p:spTgt spid="4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4"/>
                                        </p:tgtEl>
                                        <p:attrNameLst>
                                          <p:attrName>style.visibility</p:attrName>
                                        </p:attrNameLst>
                                      </p:cBhvr>
                                      <p:to>
                                        <p:strVal val="visible"/>
                                      </p:to>
                                    </p:set>
                                    <p:animEffect transition="in" filter="fade">
                                      <p:cBhvr>
                                        <p:cTn id="13" dur="500"/>
                                        <p:tgtEl>
                                          <p:spTgt spid="4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fade">
                                      <p:cBhvr>
                                        <p:cTn id="18" dur="500"/>
                                        <p:tgtEl>
                                          <p:spTgt spid="3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42"/>
                                        </p:tgtEl>
                                        <p:attrNameLst>
                                          <p:attrName>style.visibility</p:attrName>
                                        </p:attrNameLst>
                                      </p:cBhvr>
                                      <p:to>
                                        <p:strVal val="visible"/>
                                      </p:to>
                                    </p:set>
                                    <p:animEffect transition="in" filter="fade">
                                      <p:cBhvr>
                                        <p:cTn id="21" dur="500"/>
                                        <p:tgtEl>
                                          <p:spTgt spid="4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45"/>
                                        </p:tgtEl>
                                        <p:attrNameLst>
                                          <p:attrName>style.visibility</p:attrName>
                                        </p:attrNameLst>
                                      </p:cBhvr>
                                      <p:to>
                                        <p:strVal val="visible"/>
                                      </p:to>
                                    </p:set>
                                    <p:animEffect transition="in" filter="fade">
                                      <p:cBhvr>
                                        <p:cTn id="24" dur="500"/>
                                        <p:tgtEl>
                                          <p:spTgt spid="4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8"/>
                                        </p:tgtEl>
                                        <p:attrNameLst>
                                          <p:attrName>style.visibility</p:attrName>
                                        </p:attrNameLst>
                                      </p:cBhvr>
                                      <p:to>
                                        <p:strVal val="visible"/>
                                      </p:to>
                                    </p:set>
                                    <p:animEffect transition="in" filter="fade">
                                      <p:cBhvr>
                                        <p:cTn id="29" dur="500"/>
                                        <p:tgtEl>
                                          <p:spTgt spid="38"/>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43"/>
                                        </p:tgtEl>
                                        <p:attrNameLst>
                                          <p:attrName>style.visibility</p:attrName>
                                        </p:attrNameLst>
                                      </p:cBhvr>
                                      <p:to>
                                        <p:strVal val="visible"/>
                                      </p:to>
                                    </p:set>
                                    <p:animEffect transition="in" filter="fade">
                                      <p:cBhvr>
                                        <p:cTn id="32" dur="500"/>
                                        <p:tgtEl>
                                          <p:spTgt spid="43"/>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46"/>
                                        </p:tgtEl>
                                        <p:attrNameLst>
                                          <p:attrName>style.visibility</p:attrName>
                                        </p:attrNameLst>
                                      </p:cBhvr>
                                      <p:to>
                                        <p:strVal val="visible"/>
                                      </p:to>
                                    </p:set>
                                    <p:animEffect transition="in" filter="fade">
                                      <p:cBhvr>
                                        <p:cTn id="35" dur="500"/>
                                        <p:tgtEl>
                                          <p:spTgt spid="46"/>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40"/>
                                        </p:tgtEl>
                                        <p:attrNameLst>
                                          <p:attrName>style.visibility</p:attrName>
                                        </p:attrNameLst>
                                      </p:cBhvr>
                                      <p:to>
                                        <p:strVal val="visible"/>
                                      </p:to>
                                    </p:set>
                                    <p:animEffect transition="in" filter="fade">
                                      <p:cBhvr>
                                        <p:cTn id="40" dur="500"/>
                                        <p:tgtEl>
                                          <p:spTgt spid="40"/>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7"/>
                                        </p:tgtEl>
                                        <p:attrNameLst>
                                          <p:attrName>style.visibility</p:attrName>
                                        </p:attrNameLst>
                                      </p:cBhvr>
                                      <p:to>
                                        <p:strVal val="visible"/>
                                      </p:to>
                                    </p:set>
                                    <p:animEffect transition="in" filter="fade">
                                      <p:cBhvr>
                                        <p:cTn id="43"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P spid="43" grpId="0"/>
      <p:bldP spid="44" grpId="0"/>
      <p:bldP spid="45" grpId="0"/>
      <p:bldP spid="46" grpId="0"/>
      <p:bldP spid="47"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31C8903-78E0-0F50-6B05-11DE91DB27D9}"/>
              </a:ext>
            </a:extLst>
          </p:cNvPr>
          <p:cNvSpPr>
            <a:spLocks noGrp="1"/>
          </p:cNvSpPr>
          <p:nvPr>
            <p:ph type="title"/>
          </p:nvPr>
        </p:nvSpPr>
        <p:spPr>
          <a:xfrm>
            <a:off x="838200" y="673770"/>
            <a:ext cx="3220329" cy="2027227"/>
          </a:xfrm>
        </p:spPr>
        <p:txBody>
          <a:bodyPr anchor="t">
            <a:normAutofit/>
          </a:bodyPr>
          <a:lstStyle/>
          <a:p>
            <a:r>
              <a:rPr lang="en-US" sz="5400">
                <a:solidFill>
                  <a:srgbClr val="FFFFFF"/>
                </a:solidFill>
              </a:rPr>
              <a:t>Overview</a:t>
            </a:r>
          </a:p>
        </p:txBody>
      </p:sp>
      <p:graphicFrame>
        <p:nvGraphicFramePr>
          <p:cNvPr id="5" name="Content Placeholder 2">
            <a:extLst>
              <a:ext uri="{FF2B5EF4-FFF2-40B4-BE49-F238E27FC236}">
                <a16:creationId xmlns:a16="http://schemas.microsoft.com/office/drawing/2014/main" id="{10B77490-A2C2-C081-544E-FB70DF169F10}"/>
              </a:ext>
            </a:extLst>
          </p:cNvPr>
          <p:cNvGraphicFramePr>
            <a:graphicFrameLocks noGrp="1"/>
          </p:cNvGraphicFramePr>
          <p:nvPr>
            <p:ph idx="1"/>
            <p:extLst>
              <p:ext uri="{D42A27DB-BD31-4B8C-83A1-F6EECF244321}">
                <p14:modId xmlns:p14="http://schemas.microsoft.com/office/powerpoint/2010/main" val="2535371285"/>
              </p:ext>
            </p:extLst>
          </p:nvPr>
        </p:nvGraphicFramePr>
        <p:xfrm>
          <a:off x="5542672" y="541606"/>
          <a:ext cx="5811128" cy="56782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690796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0FB4A6-3BEF-556E-41F8-B3C1EB113A2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24F16E-6F3D-17C6-D1A9-E1CFCC3EF34C}"/>
              </a:ext>
            </a:extLst>
          </p:cNvPr>
          <p:cNvSpPr>
            <a:spLocks noGrp="1"/>
          </p:cNvSpPr>
          <p:nvPr>
            <p:ph type="title"/>
          </p:nvPr>
        </p:nvSpPr>
        <p:spPr>
          <a:xfrm>
            <a:off x="746597" y="375357"/>
            <a:ext cx="10063264" cy="1325563"/>
          </a:xfrm>
        </p:spPr>
        <p:txBody>
          <a:bodyPr>
            <a:noAutofit/>
          </a:bodyPr>
          <a:lstStyle/>
          <a:p>
            <a:r>
              <a:rPr lang="en-US" sz="3600" b="1" dirty="0"/>
              <a:t>AlphaFold3 uses generative modeling to predict beyond just single proteins</a:t>
            </a:r>
          </a:p>
        </p:txBody>
      </p:sp>
      <p:pic>
        <p:nvPicPr>
          <p:cNvPr id="1021" name="Google Shape;1021;p109">
            <a:extLst>
              <a:ext uri="{FF2B5EF4-FFF2-40B4-BE49-F238E27FC236}">
                <a16:creationId xmlns:a16="http://schemas.microsoft.com/office/drawing/2014/main" id="{2D0E7A67-3088-D931-2935-C1597360F949}"/>
              </a:ext>
            </a:extLst>
          </p:cNvPr>
          <p:cNvPicPr preferRelativeResize="0"/>
          <p:nvPr/>
        </p:nvPicPr>
        <p:blipFill rotWithShape="1">
          <a:blip r:embed="rId2">
            <a:alphaModFix/>
          </a:blip>
          <a:srcRect/>
          <a:stretch/>
        </p:blipFill>
        <p:spPr>
          <a:xfrm>
            <a:off x="639179" y="2751053"/>
            <a:ext cx="10174340" cy="2954791"/>
          </a:xfrm>
          <a:prstGeom prst="rect">
            <a:avLst/>
          </a:prstGeom>
          <a:noFill/>
          <a:ln>
            <a:noFill/>
          </a:ln>
        </p:spPr>
      </p:pic>
      <p:sp>
        <p:nvSpPr>
          <p:cNvPr id="1022" name="Google Shape;1022;p109">
            <a:extLst>
              <a:ext uri="{FF2B5EF4-FFF2-40B4-BE49-F238E27FC236}">
                <a16:creationId xmlns:a16="http://schemas.microsoft.com/office/drawing/2014/main" id="{B14B2D71-5948-4AC7-93ED-4A3F6E004C54}"/>
              </a:ext>
            </a:extLst>
          </p:cNvPr>
          <p:cNvSpPr/>
          <p:nvPr/>
        </p:nvSpPr>
        <p:spPr>
          <a:xfrm>
            <a:off x="1600196" y="2751054"/>
            <a:ext cx="1271791" cy="3337898"/>
          </a:xfrm>
          <a:prstGeom prst="roundRect">
            <a:avLst>
              <a:gd name="adj" fmla="val 16667"/>
            </a:avLst>
          </a:prstGeom>
          <a:solidFill>
            <a:srgbClr val="00B0F0">
              <a:alpha val="17647"/>
            </a:srgbClr>
          </a:solidFill>
          <a:ln w="9525" cap="flat" cmpd="sng">
            <a:solidFill>
              <a:srgbClr val="FFFFFF"/>
            </a:solidFill>
            <a:prstDash val="solid"/>
            <a:round/>
            <a:headEnd type="none" w="sm" len="sm"/>
            <a:tailEnd type="none" w="sm" len="sm"/>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a:solidFill>
                <a:srgbClr val="000000"/>
              </a:solidFill>
              <a:latin typeface="DM Sans"/>
              <a:ea typeface="DM Sans"/>
              <a:cs typeface="DM Sans"/>
              <a:sym typeface="DM Sans"/>
            </a:endParaRPr>
          </a:p>
        </p:txBody>
      </p:sp>
      <p:sp>
        <p:nvSpPr>
          <p:cNvPr id="1023" name="Google Shape;1023;p109">
            <a:extLst>
              <a:ext uri="{FF2B5EF4-FFF2-40B4-BE49-F238E27FC236}">
                <a16:creationId xmlns:a16="http://schemas.microsoft.com/office/drawing/2014/main" id="{CFD469DE-57D6-B399-0342-6803EBC12461}"/>
              </a:ext>
            </a:extLst>
          </p:cNvPr>
          <p:cNvSpPr txBox="1"/>
          <p:nvPr/>
        </p:nvSpPr>
        <p:spPr>
          <a:xfrm>
            <a:off x="3044513" y="2114068"/>
            <a:ext cx="1381761"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Prepare Data for Neural Network</a:t>
            </a:r>
            <a:endParaRPr sz="2400" dirty="0"/>
          </a:p>
        </p:txBody>
      </p:sp>
      <p:sp>
        <p:nvSpPr>
          <p:cNvPr id="1024" name="Google Shape;1024;p109">
            <a:extLst>
              <a:ext uri="{FF2B5EF4-FFF2-40B4-BE49-F238E27FC236}">
                <a16:creationId xmlns:a16="http://schemas.microsoft.com/office/drawing/2014/main" id="{635A2554-7801-16DB-B739-0B17BBAB1478}"/>
              </a:ext>
            </a:extLst>
          </p:cNvPr>
          <p:cNvSpPr/>
          <p:nvPr/>
        </p:nvSpPr>
        <p:spPr>
          <a:xfrm>
            <a:off x="4553229" y="2751053"/>
            <a:ext cx="1890296" cy="3399439"/>
          </a:xfrm>
          <a:prstGeom prst="roundRect">
            <a:avLst>
              <a:gd name="adj" fmla="val 16667"/>
            </a:avLst>
          </a:prstGeom>
          <a:solidFill>
            <a:srgbClr val="F8C472">
              <a:alpha val="17647"/>
            </a:srgbClr>
          </a:solidFill>
          <a:ln w="9525" cap="flat" cmpd="sng">
            <a:solidFill>
              <a:srgbClr val="FFFFFF"/>
            </a:solidFill>
            <a:prstDash val="solid"/>
            <a:round/>
            <a:headEnd type="none" w="sm" len="sm"/>
            <a:tailEnd type="none" w="sm" len="sm"/>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a:solidFill>
                <a:srgbClr val="000000"/>
              </a:solidFill>
              <a:latin typeface="DM Sans"/>
              <a:ea typeface="DM Sans"/>
              <a:cs typeface="DM Sans"/>
              <a:sym typeface="DM Sans"/>
            </a:endParaRPr>
          </a:p>
        </p:txBody>
      </p:sp>
      <p:sp>
        <p:nvSpPr>
          <p:cNvPr id="1025" name="Google Shape;1025;p109">
            <a:extLst>
              <a:ext uri="{FF2B5EF4-FFF2-40B4-BE49-F238E27FC236}">
                <a16:creationId xmlns:a16="http://schemas.microsoft.com/office/drawing/2014/main" id="{90D281F1-0766-8069-2D63-3D22D7D514EA}"/>
              </a:ext>
            </a:extLst>
          </p:cNvPr>
          <p:cNvSpPr txBox="1"/>
          <p:nvPr/>
        </p:nvSpPr>
        <p:spPr>
          <a:xfrm>
            <a:off x="4647207" y="2110445"/>
            <a:ext cx="1702340"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Extract Evolutionary &amp; Structural Constraints</a:t>
            </a:r>
            <a:endParaRPr sz="2400" dirty="0"/>
          </a:p>
        </p:txBody>
      </p:sp>
      <p:sp>
        <p:nvSpPr>
          <p:cNvPr id="1026" name="Google Shape;1026;p109">
            <a:extLst>
              <a:ext uri="{FF2B5EF4-FFF2-40B4-BE49-F238E27FC236}">
                <a16:creationId xmlns:a16="http://schemas.microsoft.com/office/drawing/2014/main" id="{1BB58D40-EC3A-3869-AEB5-A117D23B36CF}"/>
              </a:ext>
            </a:extLst>
          </p:cNvPr>
          <p:cNvSpPr/>
          <p:nvPr/>
        </p:nvSpPr>
        <p:spPr>
          <a:xfrm>
            <a:off x="6498509" y="2751052"/>
            <a:ext cx="1006437" cy="3337899"/>
          </a:xfrm>
          <a:prstGeom prst="roundRect">
            <a:avLst>
              <a:gd name="adj" fmla="val 16667"/>
            </a:avLst>
          </a:prstGeom>
          <a:solidFill>
            <a:srgbClr val="F598AF">
              <a:alpha val="17647"/>
            </a:srgbClr>
          </a:solidFill>
          <a:ln>
            <a:noFill/>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a:solidFill>
                <a:srgbClr val="000000"/>
              </a:solidFill>
              <a:latin typeface="DM Sans"/>
              <a:ea typeface="DM Sans"/>
              <a:cs typeface="DM Sans"/>
              <a:sym typeface="DM Sans"/>
            </a:endParaRPr>
          </a:p>
        </p:txBody>
      </p:sp>
      <p:sp>
        <p:nvSpPr>
          <p:cNvPr id="1027" name="Google Shape;1027;p109">
            <a:extLst>
              <a:ext uri="{FF2B5EF4-FFF2-40B4-BE49-F238E27FC236}">
                <a16:creationId xmlns:a16="http://schemas.microsoft.com/office/drawing/2014/main" id="{50136574-5D77-0495-4B56-B5AA6F308E49}"/>
              </a:ext>
            </a:extLst>
          </p:cNvPr>
          <p:cNvSpPr txBox="1"/>
          <p:nvPr/>
        </p:nvSpPr>
        <p:spPr>
          <a:xfrm>
            <a:off x="6209742" y="2109591"/>
            <a:ext cx="1597329"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Generate Structural Hypothesis</a:t>
            </a:r>
            <a:endParaRPr sz="2489" dirty="0"/>
          </a:p>
        </p:txBody>
      </p:sp>
      <p:sp>
        <p:nvSpPr>
          <p:cNvPr id="1028" name="Google Shape;1028;p109">
            <a:extLst>
              <a:ext uri="{FF2B5EF4-FFF2-40B4-BE49-F238E27FC236}">
                <a16:creationId xmlns:a16="http://schemas.microsoft.com/office/drawing/2014/main" id="{BA84B1FC-AC15-3616-2377-8EEB14F6BF8C}"/>
              </a:ext>
            </a:extLst>
          </p:cNvPr>
          <p:cNvSpPr txBox="1"/>
          <p:nvPr/>
        </p:nvSpPr>
        <p:spPr>
          <a:xfrm>
            <a:off x="8224573" y="2079014"/>
            <a:ext cx="1139288"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Predicts Raw Atom Coordinates</a:t>
            </a:r>
            <a:endParaRPr sz="2489" dirty="0"/>
          </a:p>
        </p:txBody>
      </p:sp>
      <p:sp>
        <p:nvSpPr>
          <p:cNvPr id="1029" name="Google Shape;1029;p109">
            <a:extLst>
              <a:ext uri="{FF2B5EF4-FFF2-40B4-BE49-F238E27FC236}">
                <a16:creationId xmlns:a16="http://schemas.microsoft.com/office/drawing/2014/main" id="{2A701E73-3E5E-2E67-6DCF-2EBAE0220752}"/>
              </a:ext>
            </a:extLst>
          </p:cNvPr>
          <p:cNvSpPr/>
          <p:nvPr/>
        </p:nvSpPr>
        <p:spPr>
          <a:xfrm>
            <a:off x="7554167" y="2689512"/>
            <a:ext cx="2480100" cy="3399439"/>
          </a:xfrm>
          <a:prstGeom prst="roundRect">
            <a:avLst>
              <a:gd name="adj" fmla="val 16667"/>
            </a:avLst>
          </a:prstGeom>
          <a:solidFill>
            <a:srgbClr val="117139">
              <a:alpha val="17647"/>
            </a:srgbClr>
          </a:solidFill>
          <a:ln w="9525" cap="flat" cmpd="sng">
            <a:solidFill>
              <a:srgbClr val="FFFFFF"/>
            </a:solidFill>
            <a:prstDash val="solid"/>
            <a:round/>
            <a:headEnd type="none" w="sm" len="sm"/>
            <a:tailEnd type="none" w="sm" len="sm"/>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a:solidFill>
                <a:srgbClr val="000000"/>
              </a:solidFill>
              <a:latin typeface="DM Sans"/>
              <a:ea typeface="DM Sans"/>
              <a:cs typeface="DM Sans"/>
              <a:sym typeface="DM Sans"/>
            </a:endParaRPr>
          </a:p>
        </p:txBody>
      </p:sp>
      <p:sp>
        <p:nvSpPr>
          <p:cNvPr id="1030" name="Google Shape;1030;p109">
            <a:extLst>
              <a:ext uri="{FF2B5EF4-FFF2-40B4-BE49-F238E27FC236}">
                <a16:creationId xmlns:a16="http://schemas.microsoft.com/office/drawing/2014/main" id="{F9780B5C-9D16-55A5-B7AE-BE137E170065}"/>
              </a:ext>
            </a:extLst>
          </p:cNvPr>
          <p:cNvSpPr/>
          <p:nvPr/>
        </p:nvSpPr>
        <p:spPr>
          <a:xfrm>
            <a:off x="10070048" y="2689512"/>
            <a:ext cx="1006437" cy="3371451"/>
          </a:xfrm>
          <a:prstGeom prst="roundRect">
            <a:avLst>
              <a:gd name="adj" fmla="val 16667"/>
            </a:avLst>
          </a:prstGeom>
          <a:solidFill>
            <a:srgbClr val="A5A5A5">
              <a:alpha val="17647"/>
            </a:srgbClr>
          </a:solidFill>
          <a:ln>
            <a:noFill/>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a:solidFill>
                <a:srgbClr val="000000"/>
              </a:solidFill>
              <a:latin typeface="DM Sans"/>
              <a:ea typeface="DM Sans"/>
              <a:cs typeface="DM Sans"/>
              <a:sym typeface="DM Sans"/>
            </a:endParaRPr>
          </a:p>
        </p:txBody>
      </p:sp>
      <p:sp>
        <p:nvSpPr>
          <p:cNvPr id="1031" name="Google Shape;1031;p109">
            <a:extLst>
              <a:ext uri="{FF2B5EF4-FFF2-40B4-BE49-F238E27FC236}">
                <a16:creationId xmlns:a16="http://schemas.microsoft.com/office/drawing/2014/main" id="{63E48F5E-75B0-9A4C-C108-880AA12CF202}"/>
              </a:ext>
            </a:extLst>
          </p:cNvPr>
          <p:cNvSpPr txBox="1"/>
          <p:nvPr/>
        </p:nvSpPr>
        <p:spPr>
          <a:xfrm>
            <a:off x="9904706" y="2084028"/>
            <a:ext cx="1337120"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Generate Confidence Scores</a:t>
            </a:r>
            <a:endParaRPr sz="2489" dirty="0"/>
          </a:p>
        </p:txBody>
      </p:sp>
      <p:sp>
        <p:nvSpPr>
          <p:cNvPr id="6" name="TextBox 5">
            <a:extLst>
              <a:ext uri="{FF2B5EF4-FFF2-40B4-BE49-F238E27FC236}">
                <a16:creationId xmlns:a16="http://schemas.microsoft.com/office/drawing/2014/main" id="{81F7FA42-20BB-DA17-8ED4-B5A03BF72CAF}"/>
              </a:ext>
            </a:extLst>
          </p:cNvPr>
          <p:cNvSpPr txBox="1"/>
          <p:nvPr/>
        </p:nvSpPr>
        <p:spPr>
          <a:xfrm>
            <a:off x="5164319" y="6184317"/>
            <a:ext cx="2090845" cy="253916"/>
          </a:xfrm>
          <a:prstGeom prst="rect">
            <a:avLst/>
          </a:prstGeom>
          <a:noFill/>
        </p:spPr>
        <p:txBody>
          <a:bodyPr wrap="square">
            <a:spAutoFit/>
          </a:bodyPr>
          <a:lstStyle/>
          <a:p>
            <a:pPr defTabSz="868680">
              <a:spcAft>
                <a:spcPts val="600"/>
              </a:spcAft>
            </a:pPr>
            <a:r>
              <a:rPr lang="en-US" sz="1000" kern="1200" dirty="0">
                <a:solidFill>
                  <a:schemeClr val="tx1"/>
                </a:solidFill>
                <a:latin typeface="+mn-lt"/>
                <a:ea typeface="+mn-ea"/>
                <a:cs typeface="+mn-cs"/>
              </a:rPr>
              <a:t>Credit: Abramson et al. (2024)</a:t>
            </a:r>
            <a:endParaRPr lang="en-US" sz="1000" dirty="0"/>
          </a:p>
        </p:txBody>
      </p:sp>
      <p:sp>
        <p:nvSpPr>
          <p:cNvPr id="4" name="Google Shape;1024;p109">
            <a:extLst>
              <a:ext uri="{FF2B5EF4-FFF2-40B4-BE49-F238E27FC236}">
                <a16:creationId xmlns:a16="http://schemas.microsoft.com/office/drawing/2014/main" id="{F574ADA4-9807-3622-2FC9-194D36FEB58E}"/>
              </a:ext>
            </a:extLst>
          </p:cNvPr>
          <p:cNvSpPr/>
          <p:nvPr/>
        </p:nvSpPr>
        <p:spPr>
          <a:xfrm>
            <a:off x="2895411" y="2751052"/>
            <a:ext cx="1679966" cy="3337899"/>
          </a:xfrm>
          <a:prstGeom prst="roundRect">
            <a:avLst>
              <a:gd name="adj" fmla="val 16667"/>
            </a:avLst>
          </a:prstGeom>
          <a:solidFill>
            <a:schemeClr val="accent5">
              <a:alpha val="17647"/>
            </a:schemeClr>
          </a:solidFill>
          <a:ln w="9525" cap="flat" cmpd="sng">
            <a:solidFill>
              <a:srgbClr val="FFFFFF"/>
            </a:solidFill>
            <a:prstDash val="solid"/>
            <a:round/>
            <a:headEnd type="none" w="sm" len="sm"/>
            <a:tailEnd type="none" w="sm" len="sm"/>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dirty="0">
              <a:solidFill>
                <a:srgbClr val="000000"/>
              </a:solidFill>
              <a:latin typeface="DM Sans"/>
              <a:ea typeface="DM Sans"/>
              <a:cs typeface="DM Sans"/>
              <a:sym typeface="DM Sans"/>
            </a:endParaRPr>
          </a:p>
        </p:txBody>
      </p:sp>
      <p:sp>
        <p:nvSpPr>
          <p:cNvPr id="5" name="Google Shape;1023;p109">
            <a:extLst>
              <a:ext uri="{FF2B5EF4-FFF2-40B4-BE49-F238E27FC236}">
                <a16:creationId xmlns:a16="http://schemas.microsoft.com/office/drawing/2014/main" id="{3F556202-81E2-66A8-60FA-C4E0577E0411}"/>
              </a:ext>
            </a:extLst>
          </p:cNvPr>
          <p:cNvSpPr txBox="1"/>
          <p:nvPr/>
        </p:nvSpPr>
        <p:spPr>
          <a:xfrm>
            <a:off x="1543687" y="2110445"/>
            <a:ext cx="1381761"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Search for Similar Examples</a:t>
            </a:r>
            <a:endParaRPr sz="2400" dirty="0"/>
          </a:p>
        </p:txBody>
      </p:sp>
    </p:spTree>
    <p:extLst>
      <p:ext uri="{BB962C8B-B14F-4D97-AF65-F5344CB8AC3E}">
        <p14:creationId xmlns:p14="http://schemas.microsoft.com/office/powerpoint/2010/main" val="3780853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31"/>
                                        </p:tgtEl>
                                        <p:attrNameLst>
                                          <p:attrName>style.visibility</p:attrName>
                                        </p:attrNameLst>
                                      </p:cBhvr>
                                      <p:to>
                                        <p:strVal val="visible"/>
                                      </p:to>
                                    </p:set>
                                    <p:animEffect transition="in" filter="fade">
                                      <p:cBhvr>
                                        <p:cTn id="7" dur="500"/>
                                        <p:tgtEl>
                                          <p:spTgt spid="103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30"/>
                                        </p:tgtEl>
                                        <p:attrNameLst>
                                          <p:attrName>style.visibility</p:attrName>
                                        </p:attrNameLst>
                                      </p:cBhvr>
                                      <p:to>
                                        <p:strVal val="visible"/>
                                      </p:to>
                                    </p:set>
                                    <p:animEffect transition="in" filter="fade">
                                      <p:cBhvr>
                                        <p:cTn id="10" dur="500"/>
                                        <p:tgtEl>
                                          <p:spTgt spid="10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0" grpId="0" animBg="1"/>
      <p:bldP spid="103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1430F-573F-678F-4FFA-C5424F05C20D}"/>
              </a:ext>
            </a:extLst>
          </p:cNvPr>
          <p:cNvSpPr>
            <a:spLocks noGrp="1"/>
          </p:cNvSpPr>
          <p:nvPr>
            <p:ph type="title"/>
          </p:nvPr>
        </p:nvSpPr>
        <p:spPr>
          <a:xfrm>
            <a:off x="683202" y="174907"/>
            <a:ext cx="10990118" cy="1325563"/>
          </a:xfrm>
        </p:spPr>
        <p:txBody>
          <a:bodyPr>
            <a:noAutofit/>
          </a:bodyPr>
          <a:lstStyle/>
          <a:p>
            <a:r>
              <a:rPr lang="en-US" sz="3600" b="1" dirty="0"/>
              <a:t>Confidence scores help you interpret which regions of the structure to trust — and which to treat with caution</a:t>
            </a:r>
          </a:p>
        </p:txBody>
      </p:sp>
      <p:pic>
        <p:nvPicPr>
          <p:cNvPr id="19" name="Google Shape;1021;p109">
            <a:extLst>
              <a:ext uri="{FF2B5EF4-FFF2-40B4-BE49-F238E27FC236}">
                <a16:creationId xmlns:a16="http://schemas.microsoft.com/office/drawing/2014/main" id="{C67ECD91-32D6-DFB1-EFED-80639E2D1CF6}"/>
              </a:ext>
            </a:extLst>
          </p:cNvPr>
          <p:cNvPicPr preferRelativeResize="0"/>
          <p:nvPr/>
        </p:nvPicPr>
        <p:blipFill rotWithShape="1">
          <a:blip r:embed="rId2">
            <a:alphaModFix/>
          </a:blip>
          <a:srcRect l="92341" t="28570" b="36498"/>
          <a:stretch>
            <a:fillRect/>
          </a:stretch>
        </p:blipFill>
        <p:spPr>
          <a:xfrm>
            <a:off x="529937" y="2687783"/>
            <a:ext cx="2057447" cy="2583872"/>
          </a:xfrm>
          <a:prstGeom prst="rect">
            <a:avLst/>
          </a:prstGeom>
          <a:noFill/>
          <a:ln>
            <a:noFill/>
          </a:ln>
        </p:spPr>
      </p:pic>
      <p:pic>
        <p:nvPicPr>
          <p:cNvPr id="12290" name="Picture 2">
            <a:extLst>
              <a:ext uri="{FF2B5EF4-FFF2-40B4-BE49-F238E27FC236}">
                <a16:creationId xmlns:a16="http://schemas.microsoft.com/office/drawing/2014/main" id="{5862CD64-54BB-C82A-4B57-DE140C78FAF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204" r="9432"/>
          <a:stretch>
            <a:fillRect/>
          </a:stretch>
        </p:blipFill>
        <p:spPr bwMode="auto">
          <a:xfrm>
            <a:off x="2908203" y="2467854"/>
            <a:ext cx="5119254" cy="3023730"/>
          </a:xfrm>
          <a:prstGeom prst="rect">
            <a:avLst/>
          </a:prstGeom>
          <a:noFill/>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FEB1BC86-199A-0C6E-3A29-3301FBED5761}"/>
              </a:ext>
            </a:extLst>
          </p:cNvPr>
          <p:cNvSpPr txBox="1"/>
          <p:nvPr/>
        </p:nvSpPr>
        <p:spPr>
          <a:xfrm>
            <a:off x="8348276" y="1702232"/>
            <a:ext cx="3577023" cy="4832092"/>
          </a:xfrm>
          <a:prstGeom prst="rect">
            <a:avLst/>
          </a:prstGeom>
          <a:noFill/>
        </p:spPr>
        <p:txBody>
          <a:bodyPr wrap="square">
            <a:spAutoFit/>
          </a:bodyPr>
          <a:lstStyle/>
          <a:p>
            <a:r>
              <a:rPr lang="en-US" sz="1400" b="1" dirty="0" err="1"/>
              <a:t>pLDDT</a:t>
            </a:r>
            <a:r>
              <a:rPr lang="en-US" sz="1400" b="1" dirty="0"/>
              <a:t> (Predicted Local Distance Difference Test) </a:t>
            </a:r>
            <a:r>
              <a:rPr lang="en-US" sz="1400" dirty="0"/>
              <a:t>- Measures how confident AlphaFold is about the shape of a </a:t>
            </a:r>
            <a:r>
              <a:rPr lang="en-US" sz="1400" b="1" dirty="0">
                <a:solidFill>
                  <a:srgbClr val="00B050"/>
                </a:solidFill>
              </a:rPr>
              <a:t>section of the protein</a:t>
            </a:r>
            <a:endParaRPr lang="en-US" sz="1400" dirty="0"/>
          </a:p>
          <a:p>
            <a:pPr marL="285750" indent="-285750">
              <a:buFont typeface="Arial" panose="020B0604020202020204" pitchFamily="34" charset="0"/>
              <a:buChar char="•"/>
            </a:pPr>
            <a:r>
              <a:rPr lang="en-US" sz="1400" b="1" u="sng" dirty="0"/>
              <a:t>Higher is Better</a:t>
            </a:r>
          </a:p>
          <a:p>
            <a:endParaRPr lang="en-US" sz="1400" dirty="0"/>
          </a:p>
          <a:p>
            <a:r>
              <a:rPr lang="en-US" sz="1400" b="1" dirty="0" err="1"/>
              <a:t>pTM</a:t>
            </a:r>
            <a:r>
              <a:rPr lang="en-US" sz="1400" b="1" dirty="0"/>
              <a:t> (Predicted Template Modeling Score) </a:t>
            </a:r>
            <a:r>
              <a:rPr lang="en-US" sz="1400" dirty="0"/>
              <a:t>– Measures how confident AlphaFold is in the </a:t>
            </a:r>
            <a:r>
              <a:rPr lang="en-US" sz="1400" b="1" dirty="0">
                <a:solidFill>
                  <a:srgbClr val="00B050"/>
                </a:solidFill>
              </a:rPr>
              <a:t>overall 3D structure of a single protein</a:t>
            </a:r>
          </a:p>
          <a:p>
            <a:pPr marL="285750" indent="-285750">
              <a:buFont typeface="Arial" panose="020B0604020202020204" pitchFamily="34" charset="0"/>
              <a:buChar char="•"/>
            </a:pPr>
            <a:r>
              <a:rPr lang="en-US" sz="1400" b="1" u="sng" dirty="0"/>
              <a:t>Higher is Better</a:t>
            </a:r>
          </a:p>
          <a:p>
            <a:endParaRPr lang="en-US" sz="1400" b="1" dirty="0"/>
          </a:p>
          <a:p>
            <a:r>
              <a:rPr lang="en-US" sz="1400" b="1" dirty="0"/>
              <a:t>PAE (Predicted Aligned Error) </a:t>
            </a:r>
            <a:r>
              <a:rPr lang="en-US" sz="1400" dirty="0"/>
              <a:t>– Measures how confident AlphaFold is about the </a:t>
            </a:r>
            <a:r>
              <a:rPr lang="en-US" sz="1400" b="1" dirty="0">
                <a:solidFill>
                  <a:srgbClr val="00B050"/>
                </a:solidFill>
              </a:rPr>
              <a:t>relative position between two sections of the protein</a:t>
            </a:r>
          </a:p>
          <a:p>
            <a:pPr marL="285750" indent="-285750">
              <a:buFont typeface="Arial" panose="020B0604020202020204" pitchFamily="34" charset="0"/>
              <a:buChar char="•"/>
            </a:pPr>
            <a:r>
              <a:rPr lang="en-US" sz="1400" b="1" u="sng" dirty="0"/>
              <a:t>Lower is Better</a:t>
            </a:r>
          </a:p>
          <a:p>
            <a:endParaRPr lang="en-US" sz="1400" dirty="0"/>
          </a:p>
          <a:p>
            <a:r>
              <a:rPr lang="en-US" sz="1400" b="1" dirty="0" err="1"/>
              <a:t>ipTM</a:t>
            </a:r>
            <a:r>
              <a:rPr lang="en-US" sz="1400" b="1" dirty="0"/>
              <a:t> (Inter-Chain Predicted Template Modeling Score) </a:t>
            </a:r>
            <a:r>
              <a:rPr lang="en-US" sz="1400" dirty="0"/>
              <a:t>- Measures how confident AlphaFold is about </a:t>
            </a:r>
            <a:r>
              <a:rPr lang="en-US" sz="1400" b="1" dirty="0">
                <a:solidFill>
                  <a:srgbClr val="00B050"/>
                </a:solidFill>
              </a:rPr>
              <a:t>how multiple proteins fit together</a:t>
            </a:r>
          </a:p>
          <a:p>
            <a:pPr marL="342900" indent="-342900">
              <a:buFont typeface="Arial" panose="020B0604020202020204" pitchFamily="34" charset="0"/>
              <a:buChar char="•"/>
            </a:pPr>
            <a:r>
              <a:rPr lang="en-US" sz="1400" b="1" u="sng" dirty="0"/>
              <a:t>Higher is better</a:t>
            </a:r>
            <a:endParaRPr lang="en-US" sz="1200" b="1" u="sng" dirty="0"/>
          </a:p>
        </p:txBody>
      </p:sp>
    </p:spTree>
    <p:extLst>
      <p:ext uri="{BB962C8B-B14F-4D97-AF65-F5344CB8AC3E}">
        <p14:creationId xmlns:p14="http://schemas.microsoft.com/office/powerpoint/2010/main" val="37651870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EEFC1-9D7F-C2D1-D310-AD5E08C3D082}"/>
              </a:ext>
            </a:extLst>
          </p:cNvPr>
          <p:cNvSpPr>
            <a:spLocks noGrp="1"/>
          </p:cNvSpPr>
          <p:nvPr>
            <p:ph type="title"/>
          </p:nvPr>
        </p:nvSpPr>
        <p:spPr>
          <a:xfrm>
            <a:off x="838200" y="279977"/>
            <a:ext cx="10515600" cy="1325563"/>
          </a:xfrm>
        </p:spPr>
        <p:txBody>
          <a:bodyPr>
            <a:normAutofit/>
          </a:bodyPr>
          <a:lstStyle/>
          <a:p>
            <a:r>
              <a:rPr lang="en-US" sz="3600" b="1" dirty="0"/>
              <a:t>AlphaFold3 looks for full context when modeling</a:t>
            </a:r>
          </a:p>
        </p:txBody>
      </p:sp>
      <p:sp>
        <p:nvSpPr>
          <p:cNvPr id="5" name="Google Shape;1098;p115">
            <a:extLst>
              <a:ext uri="{FF2B5EF4-FFF2-40B4-BE49-F238E27FC236}">
                <a16:creationId xmlns:a16="http://schemas.microsoft.com/office/drawing/2014/main" id="{DD09DA7C-DAE2-A1EF-E217-4E4A6BB9A8FC}"/>
              </a:ext>
            </a:extLst>
          </p:cNvPr>
          <p:cNvSpPr txBox="1">
            <a:spLocks/>
          </p:cNvSpPr>
          <p:nvPr/>
        </p:nvSpPr>
        <p:spPr>
          <a:xfrm>
            <a:off x="2170468" y="1620806"/>
            <a:ext cx="8140487" cy="1072985"/>
          </a:xfrm>
          <a:prstGeom prst="rect">
            <a:avLst/>
          </a:prstGeom>
          <a:noFill/>
          <a:ln>
            <a:noFill/>
          </a:ln>
        </p:spPr>
        <p:txBody>
          <a:bodyPr spcFirstLastPara="1" vert="horz" wrap="square" lIns="0"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0" indent="0">
              <a:lnSpc>
                <a:spcPct val="100000"/>
              </a:lnSpc>
              <a:spcBef>
                <a:spcPts val="600"/>
              </a:spcBef>
              <a:buClr>
                <a:schemeClr val="dk2"/>
              </a:buClr>
              <a:buSzPts val="2100"/>
              <a:buNone/>
            </a:pPr>
            <a:r>
              <a:rPr lang="en-US" sz="2400" dirty="0"/>
              <a:t>Confidence metrics of AlphaFold 3 (</a:t>
            </a:r>
            <a:r>
              <a:rPr lang="en-US" sz="2400" dirty="0" err="1"/>
              <a:t>pLDDT</a:t>
            </a:r>
            <a:r>
              <a:rPr lang="en-US" sz="2400" dirty="0"/>
              <a:t>, PAE, </a:t>
            </a:r>
            <a:r>
              <a:rPr lang="en-US" sz="2400" dirty="0" err="1"/>
              <a:t>pTM</a:t>
            </a:r>
            <a:r>
              <a:rPr lang="en-US" sz="2400" dirty="0"/>
              <a:t>, </a:t>
            </a:r>
            <a:r>
              <a:rPr lang="en-US" sz="2400" dirty="0" err="1"/>
              <a:t>ipTM</a:t>
            </a:r>
            <a:r>
              <a:rPr lang="en-US" sz="2400" dirty="0"/>
              <a:t>) may depend on having the full structural context.</a:t>
            </a:r>
          </a:p>
          <a:p>
            <a:pPr marL="457200" indent="-196850">
              <a:lnSpc>
                <a:spcPct val="100000"/>
              </a:lnSpc>
              <a:spcBef>
                <a:spcPts val="1200"/>
              </a:spcBef>
              <a:buClr>
                <a:schemeClr val="dk2"/>
              </a:buClr>
              <a:buSzPts val="2100"/>
              <a:buFont typeface="Arial" panose="020B0604020202020204" pitchFamily="34" charset="0"/>
              <a:buNone/>
            </a:pPr>
            <a:endParaRPr lang="en-US" dirty="0"/>
          </a:p>
          <a:p>
            <a:pPr marL="457200" indent="-196850">
              <a:lnSpc>
                <a:spcPct val="100000"/>
              </a:lnSpc>
              <a:spcBef>
                <a:spcPts val="1200"/>
              </a:spcBef>
              <a:buClr>
                <a:schemeClr val="dk2"/>
              </a:buClr>
              <a:buSzPts val="2100"/>
              <a:buFont typeface="Arial" panose="020B0604020202020204" pitchFamily="34" charset="0"/>
              <a:buNone/>
            </a:pPr>
            <a:endParaRPr lang="en-US" dirty="0"/>
          </a:p>
          <a:p>
            <a:pPr marL="457200" indent="-196850">
              <a:lnSpc>
                <a:spcPct val="100000"/>
              </a:lnSpc>
              <a:spcBef>
                <a:spcPts val="1200"/>
              </a:spcBef>
              <a:spcAft>
                <a:spcPts val="600"/>
              </a:spcAft>
              <a:buClr>
                <a:schemeClr val="dk2"/>
              </a:buClr>
              <a:buSzPts val="2100"/>
              <a:buFont typeface="Arial" panose="020B0604020202020204" pitchFamily="34" charset="0"/>
              <a:buNone/>
            </a:pPr>
            <a:endParaRPr lang="en-US" dirty="0"/>
          </a:p>
        </p:txBody>
      </p:sp>
      <p:pic>
        <p:nvPicPr>
          <p:cNvPr id="6" name="Google Shape;1100;p115">
            <a:extLst>
              <a:ext uri="{FF2B5EF4-FFF2-40B4-BE49-F238E27FC236}">
                <a16:creationId xmlns:a16="http://schemas.microsoft.com/office/drawing/2014/main" id="{5CBF0B92-A66F-DB08-CF4F-9CD2491934A7}"/>
              </a:ext>
            </a:extLst>
          </p:cNvPr>
          <p:cNvPicPr preferRelativeResize="0"/>
          <p:nvPr/>
        </p:nvPicPr>
        <p:blipFill rotWithShape="1">
          <a:blip r:embed="rId3">
            <a:alphaModFix/>
          </a:blip>
          <a:srcRect/>
          <a:stretch/>
        </p:blipFill>
        <p:spPr>
          <a:xfrm>
            <a:off x="691585" y="3277528"/>
            <a:ext cx="5212080" cy="3108960"/>
          </a:xfrm>
          <a:prstGeom prst="rect">
            <a:avLst/>
          </a:prstGeom>
          <a:noFill/>
          <a:ln>
            <a:noFill/>
          </a:ln>
          <a:effectLst>
            <a:outerShdw blurRad="57150" dist="19050" dir="5400000" algn="bl" rotWithShape="0">
              <a:srgbClr val="000000">
                <a:alpha val="49803"/>
              </a:srgbClr>
            </a:outerShdw>
          </a:effectLst>
        </p:spPr>
      </p:pic>
      <p:pic>
        <p:nvPicPr>
          <p:cNvPr id="7" name="Google Shape;1101;p115">
            <a:extLst>
              <a:ext uri="{FF2B5EF4-FFF2-40B4-BE49-F238E27FC236}">
                <a16:creationId xmlns:a16="http://schemas.microsoft.com/office/drawing/2014/main" id="{959A67ED-AEE3-161E-FD7A-51FFF1204007}"/>
              </a:ext>
            </a:extLst>
          </p:cNvPr>
          <p:cNvPicPr preferRelativeResize="0"/>
          <p:nvPr/>
        </p:nvPicPr>
        <p:blipFill rotWithShape="1">
          <a:blip r:embed="rId4">
            <a:alphaModFix/>
          </a:blip>
          <a:srcRect/>
          <a:stretch/>
        </p:blipFill>
        <p:spPr>
          <a:xfrm>
            <a:off x="6355650" y="3277528"/>
            <a:ext cx="5212080" cy="3108960"/>
          </a:xfrm>
          <a:prstGeom prst="rect">
            <a:avLst/>
          </a:prstGeom>
          <a:noFill/>
          <a:ln>
            <a:noFill/>
          </a:ln>
          <a:effectLst>
            <a:outerShdw blurRad="57150" dist="19050" dir="5400000" algn="bl" rotWithShape="0">
              <a:srgbClr val="000000">
                <a:alpha val="49803"/>
              </a:srgbClr>
            </a:outerShdw>
          </a:effectLst>
        </p:spPr>
      </p:pic>
      <p:sp>
        <p:nvSpPr>
          <p:cNvPr id="8" name="Google Shape;1102;p115">
            <a:extLst>
              <a:ext uri="{FF2B5EF4-FFF2-40B4-BE49-F238E27FC236}">
                <a16:creationId xmlns:a16="http://schemas.microsoft.com/office/drawing/2014/main" id="{5E0A6ED4-21C0-7601-F371-F86A7BD369F8}"/>
              </a:ext>
            </a:extLst>
          </p:cNvPr>
          <p:cNvSpPr txBox="1"/>
          <p:nvPr/>
        </p:nvSpPr>
        <p:spPr>
          <a:xfrm>
            <a:off x="2260856" y="2968437"/>
            <a:ext cx="2073538" cy="211334"/>
          </a:xfrm>
          <a:prstGeom prst="rect">
            <a:avLst/>
          </a:prstGeom>
          <a:noFill/>
          <a:ln>
            <a:noFill/>
          </a:ln>
        </p:spPr>
        <p:txBody>
          <a:bodyPr spcFirstLastPara="1" wrap="square" lIns="0" tIns="0" rIns="0" bIns="0" anchor="t" anchorCtr="0">
            <a:noAutofit/>
          </a:bodyPr>
          <a:lstStyle/>
          <a:p>
            <a:pPr marL="0" marR="0" lvl="0" indent="0" algn="ctr" rtl="0">
              <a:lnSpc>
                <a:spcPct val="115000"/>
              </a:lnSpc>
              <a:spcBef>
                <a:spcPts val="0"/>
              </a:spcBef>
              <a:spcAft>
                <a:spcPts val="500"/>
              </a:spcAft>
              <a:buClr>
                <a:srgbClr val="000000"/>
              </a:buClr>
              <a:buSzPts val="900"/>
              <a:buFont typeface="Arial"/>
              <a:buNone/>
            </a:pPr>
            <a:r>
              <a:rPr lang="en-GB" sz="1600" b="1" i="0" u="none" strike="noStrike" cap="none" dirty="0">
                <a:solidFill>
                  <a:srgbClr val="FF0000"/>
                </a:solidFill>
                <a:latin typeface="DM Sans"/>
                <a:ea typeface="DM Sans"/>
                <a:cs typeface="DM Sans"/>
                <a:sym typeface="DM Sans"/>
              </a:rPr>
              <a:t>No Zn</a:t>
            </a:r>
            <a:r>
              <a:rPr lang="en-GB" sz="1600" b="1" dirty="0">
                <a:solidFill>
                  <a:srgbClr val="FF0000"/>
                </a:solidFill>
                <a:latin typeface="DM Sans"/>
                <a:ea typeface="DM Sans"/>
                <a:cs typeface="DM Sans"/>
                <a:sym typeface="DM Sans"/>
              </a:rPr>
              <a:t> </a:t>
            </a:r>
            <a:r>
              <a:rPr lang="en-GB" sz="1600" b="1" i="0" u="none" strike="noStrike" cap="none" dirty="0">
                <a:solidFill>
                  <a:srgbClr val="FF0000"/>
                </a:solidFill>
                <a:latin typeface="DM Sans"/>
                <a:ea typeface="DM Sans"/>
                <a:cs typeface="DM Sans"/>
                <a:sym typeface="DM Sans"/>
              </a:rPr>
              <a:t>or Fe</a:t>
            </a:r>
            <a:endParaRPr sz="1600" b="1" i="0" u="none" strike="noStrike" cap="none" dirty="0">
              <a:solidFill>
                <a:srgbClr val="FF0000"/>
              </a:solidFill>
              <a:latin typeface="DM Sans"/>
              <a:ea typeface="DM Sans"/>
              <a:cs typeface="DM Sans"/>
              <a:sym typeface="DM Sans"/>
            </a:endParaRPr>
          </a:p>
        </p:txBody>
      </p:sp>
      <p:sp>
        <p:nvSpPr>
          <p:cNvPr id="9" name="Google Shape;1103;p115">
            <a:extLst>
              <a:ext uri="{FF2B5EF4-FFF2-40B4-BE49-F238E27FC236}">
                <a16:creationId xmlns:a16="http://schemas.microsoft.com/office/drawing/2014/main" id="{C5D652BE-B004-DF5D-7006-5A375F802EE2}"/>
              </a:ext>
            </a:extLst>
          </p:cNvPr>
          <p:cNvSpPr txBox="1"/>
          <p:nvPr/>
        </p:nvSpPr>
        <p:spPr>
          <a:xfrm>
            <a:off x="8090490" y="2960491"/>
            <a:ext cx="1742400" cy="160200"/>
          </a:xfrm>
          <a:prstGeom prst="rect">
            <a:avLst/>
          </a:prstGeom>
          <a:noFill/>
          <a:ln>
            <a:noFill/>
          </a:ln>
        </p:spPr>
        <p:txBody>
          <a:bodyPr spcFirstLastPara="1" wrap="square" lIns="0" tIns="0" rIns="0" bIns="0" anchor="t" anchorCtr="0">
            <a:noAutofit/>
          </a:bodyPr>
          <a:lstStyle/>
          <a:p>
            <a:pPr marL="0" marR="0" lvl="0" indent="0" algn="ctr" rtl="0">
              <a:lnSpc>
                <a:spcPct val="115000"/>
              </a:lnSpc>
              <a:spcBef>
                <a:spcPts val="0"/>
              </a:spcBef>
              <a:spcAft>
                <a:spcPts val="500"/>
              </a:spcAft>
              <a:buClr>
                <a:srgbClr val="000000"/>
              </a:buClr>
              <a:buSzPts val="900"/>
              <a:buFont typeface="Arial"/>
              <a:buNone/>
            </a:pPr>
            <a:r>
              <a:rPr lang="en-GB" sz="1600" b="1" i="0" u="none" strike="noStrike" cap="none" dirty="0">
                <a:solidFill>
                  <a:srgbClr val="00B050"/>
                </a:solidFill>
                <a:latin typeface="DM Sans"/>
                <a:ea typeface="DM Sans"/>
                <a:cs typeface="DM Sans"/>
                <a:sym typeface="DM Sans"/>
              </a:rPr>
              <a:t>With Zn </a:t>
            </a:r>
            <a:r>
              <a:rPr lang="en-GB" sz="1600" b="1" dirty="0">
                <a:solidFill>
                  <a:srgbClr val="00B050"/>
                </a:solidFill>
                <a:latin typeface="DM Sans"/>
                <a:ea typeface="DM Sans"/>
                <a:cs typeface="DM Sans"/>
                <a:sym typeface="DM Sans"/>
              </a:rPr>
              <a:t>&amp;</a:t>
            </a:r>
            <a:r>
              <a:rPr lang="en-GB" sz="1600" b="1" i="0" u="none" strike="noStrike" cap="none" dirty="0">
                <a:solidFill>
                  <a:srgbClr val="00B050"/>
                </a:solidFill>
                <a:latin typeface="DM Sans"/>
                <a:ea typeface="DM Sans"/>
                <a:cs typeface="DM Sans"/>
                <a:sym typeface="DM Sans"/>
              </a:rPr>
              <a:t> Fe</a:t>
            </a:r>
            <a:endParaRPr sz="1600" b="1" i="0" u="none" strike="noStrike" cap="none" dirty="0">
              <a:solidFill>
                <a:srgbClr val="00B050"/>
              </a:solidFill>
              <a:latin typeface="DM Sans"/>
              <a:ea typeface="DM Sans"/>
              <a:cs typeface="DM Sans"/>
              <a:sym typeface="DM Sans"/>
            </a:endParaRPr>
          </a:p>
        </p:txBody>
      </p:sp>
    </p:spTree>
    <p:extLst>
      <p:ext uri="{BB962C8B-B14F-4D97-AF65-F5344CB8AC3E}">
        <p14:creationId xmlns:p14="http://schemas.microsoft.com/office/powerpoint/2010/main" val="2127997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0A2FF6-531D-C644-EA88-B2C080DFD1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B6CECB3-0560-116D-2FCD-C6CDFF3F5EAF}"/>
              </a:ext>
            </a:extLst>
          </p:cNvPr>
          <p:cNvSpPr>
            <a:spLocks noGrp="1"/>
          </p:cNvSpPr>
          <p:nvPr>
            <p:ph type="title"/>
          </p:nvPr>
        </p:nvSpPr>
        <p:spPr>
          <a:xfrm>
            <a:off x="746597" y="375357"/>
            <a:ext cx="10063264" cy="1325563"/>
          </a:xfrm>
        </p:spPr>
        <p:txBody>
          <a:bodyPr>
            <a:noAutofit/>
          </a:bodyPr>
          <a:lstStyle/>
          <a:p>
            <a:r>
              <a:rPr lang="en-US" sz="3600" b="1" dirty="0"/>
              <a:t>AlphaFold3 uses generative modeling to predict beyond just single proteins</a:t>
            </a:r>
          </a:p>
        </p:txBody>
      </p:sp>
      <p:grpSp>
        <p:nvGrpSpPr>
          <p:cNvPr id="7" name="Group 6">
            <a:extLst>
              <a:ext uri="{FF2B5EF4-FFF2-40B4-BE49-F238E27FC236}">
                <a16:creationId xmlns:a16="http://schemas.microsoft.com/office/drawing/2014/main" id="{437185BC-A77E-943A-273E-ADFA10C59F0C}"/>
              </a:ext>
            </a:extLst>
          </p:cNvPr>
          <p:cNvGrpSpPr/>
          <p:nvPr/>
        </p:nvGrpSpPr>
        <p:grpSpPr>
          <a:xfrm>
            <a:off x="639179" y="2079014"/>
            <a:ext cx="10602647" cy="4359219"/>
            <a:chOff x="639179" y="2079014"/>
            <a:chExt cx="10602647" cy="4359219"/>
          </a:xfrm>
        </p:grpSpPr>
        <p:pic>
          <p:nvPicPr>
            <p:cNvPr id="1021" name="Google Shape;1021;p109">
              <a:extLst>
                <a:ext uri="{FF2B5EF4-FFF2-40B4-BE49-F238E27FC236}">
                  <a16:creationId xmlns:a16="http://schemas.microsoft.com/office/drawing/2014/main" id="{DF3570FB-23F0-84CA-E726-A317846FBD77}"/>
                </a:ext>
              </a:extLst>
            </p:cNvPr>
            <p:cNvPicPr preferRelativeResize="0"/>
            <p:nvPr/>
          </p:nvPicPr>
          <p:blipFill rotWithShape="1">
            <a:blip r:embed="rId2">
              <a:alphaModFix/>
            </a:blip>
            <a:srcRect/>
            <a:stretch/>
          </p:blipFill>
          <p:spPr>
            <a:xfrm>
              <a:off x="639179" y="2751053"/>
              <a:ext cx="10174340" cy="2954791"/>
            </a:xfrm>
            <a:prstGeom prst="rect">
              <a:avLst/>
            </a:prstGeom>
            <a:noFill/>
            <a:ln>
              <a:noFill/>
            </a:ln>
          </p:spPr>
        </p:pic>
        <p:sp>
          <p:nvSpPr>
            <p:cNvPr id="1022" name="Google Shape;1022;p109">
              <a:extLst>
                <a:ext uri="{FF2B5EF4-FFF2-40B4-BE49-F238E27FC236}">
                  <a16:creationId xmlns:a16="http://schemas.microsoft.com/office/drawing/2014/main" id="{EA581EBE-5E30-8D76-01D8-AD5EF1F4DE2A}"/>
                </a:ext>
              </a:extLst>
            </p:cNvPr>
            <p:cNvSpPr/>
            <p:nvPr/>
          </p:nvSpPr>
          <p:spPr>
            <a:xfrm>
              <a:off x="1600196" y="2751054"/>
              <a:ext cx="1271791" cy="3337898"/>
            </a:xfrm>
            <a:prstGeom prst="roundRect">
              <a:avLst>
                <a:gd name="adj" fmla="val 16667"/>
              </a:avLst>
            </a:prstGeom>
            <a:solidFill>
              <a:srgbClr val="00B0F0">
                <a:alpha val="17647"/>
              </a:srgbClr>
            </a:solidFill>
            <a:ln w="9525" cap="flat" cmpd="sng">
              <a:solidFill>
                <a:srgbClr val="FFFFFF"/>
              </a:solidFill>
              <a:prstDash val="solid"/>
              <a:round/>
              <a:headEnd type="none" w="sm" len="sm"/>
              <a:tailEnd type="none" w="sm" len="sm"/>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a:solidFill>
                  <a:srgbClr val="000000"/>
                </a:solidFill>
                <a:latin typeface="DM Sans"/>
                <a:ea typeface="DM Sans"/>
                <a:cs typeface="DM Sans"/>
                <a:sym typeface="DM Sans"/>
              </a:endParaRPr>
            </a:p>
          </p:txBody>
        </p:sp>
        <p:sp>
          <p:nvSpPr>
            <p:cNvPr id="1023" name="Google Shape;1023;p109">
              <a:extLst>
                <a:ext uri="{FF2B5EF4-FFF2-40B4-BE49-F238E27FC236}">
                  <a16:creationId xmlns:a16="http://schemas.microsoft.com/office/drawing/2014/main" id="{8928B155-9C1E-DD0A-80E8-0DF7D3D59CC2}"/>
                </a:ext>
              </a:extLst>
            </p:cNvPr>
            <p:cNvSpPr txBox="1"/>
            <p:nvPr/>
          </p:nvSpPr>
          <p:spPr>
            <a:xfrm>
              <a:off x="3044513" y="2114068"/>
              <a:ext cx="1381761"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Prepare Data for Neural Network</a:t>
              </a:r>
              <a:endParaRPr sz="2400" dirty="0"/>
            </a:p>
          </p:txBody>
        </p:sp>
        <p:sp>
          <p:nvSpPr>
            <p:cNvPr id="1024" name="Google Shape;1024;p109">
              <a:extLst>
                <a:ext uri="{FF2B5EF4-FFF2-40B4-BE49-F238E27FC236}">
                  <a16:creationId xmlns:a16="http://schemas.microsoft.com/office/drawing/2014/main" id="{D9F1B55F-AB3C-B57E-49D4-42CB7C6374C8}"/>
                </a:ext>
              </a:extLst>
            </p:cNvPr>
            <p:cNvSpPr/>
            <p:nvPr/>
          </p:nvSpPr>
          <p:spPr>
            <a:xfrm>
              <a:off x="4553229" y="2751053"/>
              <a:ext cx="1890296" cy="3399439"/>
            </a:xfrm>
            <a:prstGeom prst="roundRect">
              <a:avLst>
                <a:gd name="adj" fmla="val 16667"/>
              </a:avLst>
            </a:prstGeom>
            <a:solidFill>
              <a:srgbClr val="F8C472">
                <a:alpha val="17647"/>
              </a:srgbClr>
            </a:solidFill>
            <a:ln w="9525" cap="flat" cmpd="sng">
              <a:solidFill>
                <a:srgbClr val="FFFFFF"/>
              </a:solidFill>
              <a:prstDash val="solid"/>
              <a:round/>
              <a:headEnd type="none" w="sm" len="sm"/>
              <a:tailEnd type="none" w="sm" len="sm"/>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a:solidFill>
                  <a:srgbClr val="000000"/>
                </a:solidFill>
                <a:latin typeface="DM Sans"/>
                <a:ea typeface="DM Sans"/>
                <a:cs typeface="DM Sans"/>
                <a:sym typeface="DM Sans"/>
              </a:endParaRPr>
            </a:p>
          </p:txBody>
        </p:sp>
        <p:sp>
          <p:nvSpPr>
            <p:cNvPr id="1025" name="Google Shape;1025;p109">
              <a:extLst>
                <a:ext uri="{FF2B5EF4-FFF2-40B4-BE49-F238E27FC236}">
                  <a16:creationId xmlns:a16="http://schemas.microsoft.com/office/drawing/2014/main" id="{6BBFAC1B-86E6-EE58-913A-9212AF5DA8DD}"/>
                </a:ext>
              </a:extLst>
            </p:cNvPr>
            <p:cNvSpPr txBox="1"/>
            <p:nvPr/>
          </p:nvSpPr>
          <p:spPr>
            <a:xfrm>
              <a:off x="4647207" y="2110445"/>
              <a:ext cx="1702340"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Extract Evolutionary &amp; Structural Constraints</a:t>
              </a:r>
              <a:endParaRPr sz="2400" dirty="0"/>
            </a:p>
          </p:txBody>
        </p:sp>
        <p:sp>
          <p:nvSpPr>
            <p:cNvPr id="1026" name="Google Shape;1026;p109">
              <a:extLst>
                <a:ext uri="{FF2B5EF4-FFF2-40B4-BE49-F238E27FC236}">
                  <a16:creationId xmlns:a16="http://schemas.microsoft.com/office/drawing/2014/main" id="{705E011A-32FB-3AE2-B3F5-27C8DB2956AA}"/>
                </a:ext>
              </a:extLst>
            </p:cNvPr>
            <p:cNvSpPr/>
            <p:nvPr/>
          </p:nvSpPr>
          <p:spPr>
            <a:xfrm>
              <a:off x="6498509" y="2751052"/>
              <a:ext cx="1006437" cy="3337899"/>
            </a:xfrm>
            <a:prstGeom prst="roundRect">
              <a:avLst>
                <a:gd name="adj" fmla="val 16667"/>
              </a:avLst>
            </a:prstGeom>
            <a:solidFill>
              <a:srgbClr val="F598AF">
                <a:alpha val="17647"/>
              </a:srgbClr>
            </a:solidFill>
            <a:ln>
              <a:noFill/>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a:solidFill>
                  <a:srgbClr val="000000"/>
                </a:solidFill>
                <a:latin typeface="DM Sans"/>
                <a:ea typeface="DM Sans"/>
                <a:cs typeface="DM Sans"/>
                <a:sym typeface="DM Sans"/>
              </a:endParaRPr>
            </a:p>
          </p:txBody>
        </p:sp>
        <p:sp>
          <p:nvSpPr>
            <p:cNvPr id="1027" name="Google Shape;1027;p109">
              <a:extLst>
                <a:ext uri="{FF2B5EF4-FFF2-40B4-BE49-F238E27FC236}">
                  <a16:creationId xmlns:a16="http://schemas.microsoft.com/office/drawing/2014/main" id="{7805F57C-13F1-E5D6-3DCF-9CF243B2B74E}"/>
                </a:ext>
              </a:extLst>
            </p:cNvPr>
            <p:cNvSpPr txBox="1"/>
            <p:nvPr/>
          </p:nvSpPr>
          <p:spPr>
            <a:xfrm>
              <a:off x="6209742" y="2109591"/>
              <a:ext cx="1597329"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Generate Structural Hypothesis</a:t>
              </a:r>
              <a:endParaRPr sz="2489" dirty="0"/>
            </a:p>
          </p:txBody>
        </p:sp>
        <p:sp>
          <p:nvSpPr>
            <p:cNvPr id="1028" name="Google Shape;1028;p109">
              <a:extLst>
                <a:ext uri="{FF2B5EF4-FFF2-40B4-BE49-F238E27FC236}">
                  <a16:creationId xmlns:a16="http://schemas.microsoft.com/office/drawing/2014/main" id="{27E6AA3C-B756-124A-F244-1774F3DF6AB2}"/>
                </a:ext>
              </a:extLst>
            </p:cNvPr>
            <p:cNvSpPr txBox="1"/>
            <p:nvPr/>
          </p:nvSpPr>
          <p:spPr>
            <a:xfrm>
              <a:off x="8224573" y="2079014"/>
              <a:ext cx="1139288"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Predicts Raw Atom Coordinates</a:t>
              </a:r>
              <a:endParaRPr sz="2489" dirty="0"/>
            </a:p>
          </p:txBody>
        </p:sp>
        <p:sp>
          <p:nvSpPr>
            <p:cNvPr id="1029" name="Google Shape;1029;p109">
              <a:extLst>
                <a:ext uri="{FF2B5EF4-FFF2-40B4-BE49-F238E27FC236}">
                  <a16:creationId xmlns:a16="http://schemas.microsoft.com/office/drawing/2014/main" id="{2F9F9621-9BB2-4633-CFD8-8833912CAB5E}"/>
                </a:ext>
              </a:extLst>
            </p:cNvPr>
            <p:cNvSpPr/>
            <p:nvPr/>
          </p:nvSpPr>
          <p:spPr>
            <a:xfrm>
              <a:off x="7554167" y="2689512"/>
              <a:ext cx="2480100" cy="3399439"/>
            </a:xfrm>
            <a:prstGeom prst="roundRect">
              <a:avLst>
                <a:gd name="adj" fmla="val 16667"/>
              </a:avLst>
            </a:prstGeom>
            <a:solidFill>
              <a:srgbClr val="117139">
                <a:alpha val="17647"/>
              </a:srgbClr>
            </a:solidFill>
            <a:ln w="9525" cap="flat" cmpd="sng">
              <a:solidFill>
                <a:srgbClr val="FFFFFF"/>
              </a:solidFill>
              <a:prstDash val="solid"/>
              <a:round/>
              <a:headEnd type="none" w="sm" len="sm"/>
              <a:tailEnd type="none" w="sm" len="sm"/>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a:solidFill>
                  <a:srgbClr val="000000"/>
                </a:solidFill>
                <a:latin typeface="DM Sans"/>
                <a:ea typeface="DM Sans"/>
                <a:cs typeface="DM Sans"/>
                <a:sym typeface="DM Sans"/>
              </a:endParaRPr>
            </a:p>
          </p:txBody>
        </p:sp>
        <p:sp>
          <p:nvSpPr>
            <p:cNvPr id="1030" name="Google Shape;1030;p109">
              <a:extLst>
                <a:ext uri="{FF2B5EF4-FFF2-40B4-BE49-F238E27FC236}">
                  <a16:creationId xmlns:a16="http://schemas.microsoft.com/office/drawing/2014/main" id="{AE8DC40B-822F-4F88-CD6D-D5357983C640}"/>
                </a:ext>
              </a:extLst>
            </p:cNvPr>
            <p:cNvSpPr/>
            <p:nvPr/>
          </p:nvSpPr>
          <p:spPr>
            <a:xfrm>
              <a:off x="10070048" y="2689512"/>
              <a:ext cx="1006437" cy="3371451"/>
            </a:xfrm>
            <a:prstGeom prst="roundRect">
              <a:avLst>
                <a:gd name="adj" fmla="val 16667"/>
              </a:avLst>
            </a:prstGeom>
            <a:solidFill>
              <a:srgbClr val="A5A5A5">
                <a:alpha val="17647"/>
              </a:srgbClr>
            </a:solidFill>
            <a:ln>
              <a:noFill/>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a:solidFill>
                  <a:srgbClr val="000000"/>
                </a:solidFill>
                <a:latin typeface="DM Sans"/>
                <a:ea typeface="DM Sans"/>
                <a:cs typeface="DM Sans"/>
                <a:sym typeface="DM Sans"/>
              </a:endParaRPr>
            </a:p>
          </p:txBody>
        </p:sp>
        <p:sp>
          <p:nvSpPr>
            <p:cNvPr id="1031" name="Google Shape;1031;p109">
              <a:extLst>
                <a:ext uri="{FF2B5EF4-FFF2-40B4-BE49-F238E27FC236}">
                  <a16:creationId xmlns:a16="http://schemas.microsoft.com/office/drawing/2014/main" id="{4577EF76-CF1D-280E-16D6-A9EB29427A0A}"/>
                </a:ext>
              </a:extLst>
            </p:cNvPr>
            <p:cNvSpPr txBox="1"/>
            <p:nvPr/>
          </p:nvSpPr>
          <p:spPr>
            <a:xfrm>
              <a:off x="9904706" y="2084028"/>
              <a:ext cx="1337120"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Generate Confidence Scores</a:t>
              </a:r>
              <a:endParaRPr sz="2489" dirty="0"/>
            </a:p>
          </p:txBody>
        </p:sp>
        <p:sp>
          <p:nvSpPr>
            <p:cNvPr id="6" name="TextBox 5">
              <a:extLst>
                <a:ext uri="{FF2B5EF4-FFF2-40B4-BE49-F238E27FC236}">
                  <a16:creationId xmlns:a16="http://schemas.microsoft.com/office/drawing/2014/main" id="{D3FC02C0-136B-ADE6-CCA4-2B3AFDABED69}"/>
                </a:ext>
              </a:extLst>
            </p:cNvPr>
            <p:cNvSpPr txBox="1"/>
            <p:nvPr/>
          </p:nvSpPr>
          <p:spPr>
            <a:xfrm>
              <a:off x="5164319" y="6184317"/>
              <a:ext cx="2090845" cy="253916"/>
            </a:xfrm>
            <a:prstGeom prst="rect">
              <a:avLst/>
            </a:prstGeom>
            <a:noFill/>
          </p:spPr>
          <p:txBody>
            <a:bodyPr wrap="square">
              <a:spAutoFit/>
            </a:bodyPr>
            <a:lstStyle/>
            <a:p>
              <a:pPr defTabSz="868680">
                <a:spcAft>
                  <a:spcPts val="600"/>
                </a:spcAft>
              </a:pPr>
              <a:r>
                <a:rPr lang="en-US" sz="1000" kern="1200" dirty="0">
                  <a:solidFill>
                    <a:schemeClr val="tx1"/>
                  </a:solidFill>
                  <a:latin typeface="+mn-lt"/>
                  <a:ea typeface="+mn-ea"/>
                  <a:cs typeface="+mn-cs"/>
                </a:rPr>
                <a:t>Credit: Abramson et al. (2024)</a:t>
              </a:r>
              <a:endParaRPr lang="en-US" sz="1000" dirty="0"/>
            </a:p>
          </p:txBody>
        </p:sp>
        <p:sp>
          <p:nvSpPr>
            <p:cNvPr id="4" name="Google Shape;1024;p109">
              <a:extLst>
                <a:ext uri="{FF2B5EF4-FFF2-40B4-BE49-F238E27FC236}">
                  <a16:creationId xmlns:a16="http://schemas.microsoft.com/office/drawing/2014/main" id="{EC0364DA-B7C8-2510-CFF9-BC658D4D25A7}"/>
                </a:ext>
              </a:extLst>
            </p:cNvPr>
            <p:cNvSpPr/>
            <p:nvPr/>
          </p:nvSpPr>
          <p:spPr>
            <a:xfrm>
              <a:off x="2895411" y="2751052"/>
              <a:ext cx="1679966" cy="3337899"/>
            </a:xfrm>
            <a:prstGeom prst="roundRect">
              <a:avLst>
                <a:gd name="adj" fmla="val 16667"/>
              </a:avLst>
            </a:prstGeom>
            <a:solidFill>
              <a:schemeClr val="accent5">
                <a:alpha val="17647"/>
              </a:schemeClr>
            </a:solidFill>
            <a:ln w="9525" cap="flat" cmpd="sng">
              <a:solidFill>
                <a:srgbClr val="FFFFFF"/>
              </a:solidFill>
              <a:prstDash val="solid"/>
              <a:round/>
              <a:headEnd type="none" w="sm" len="sm"/>
              <a:tailEnd type="none" w="sm" len="sm"/>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dirty="0">
                <a:solidFill>
                  <a:srgbClr val="000000"/>
                </a:solidFill>
                <a:latin typeface="DM Sans"/>
                <a:ea typeface="DM Sans"/>
                <a:cs typeface="DM Sans"/>
                <a:sym typeface="DM Sans"/>
              </a:endParaRPr>
            </a:p>
          </p:txBody>
        </p:sp>
        <p:sp>
          <p:nvSpPr>
            <p:cNvPr id="5" name="Google Shape;1023;p109">
              <a:extLst>
                <a:ext uri="{FF2B5EF4-FFF2-40B4-BE49-F238E27FC236}">
                  <a16:creationId xmlns:a16="http://schemas.microsoft.com/office/drawing/2014/main" id="{03192403-DB34-B206-1C28-77955C15844E}"/>
                </a:ext>
              </a:extLst>
            </p:cNvPr>
            <p:cNvSpPr txBox="1"/>
            <p:nvPr/>
          </p:nvSpPr>
          <p:spPr>
            <a:xfrm>
              <a:off x="1543687" y="2110445"/>
              <a:ext cx="1381761"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Search for Similar Examples</a:t>
              </a:r>
              <a:endParaRPr sz="2400" dirty="0"/>
            </a:p>
          </p:txBody>
        </p:sp>
      </p:grpSp>
    </p:spTree>
    <p:extLst>
      <p:ext uri="{BB962C8B-B14F-4D97-AF65-F5344CB8AC3E}">
        <p14:creationId xmlns:p14="http://schemas.microsoft.com/office/powerpoint/2010/main" val="35736221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EC7F4-6F3D-12F2-65E4-C9C9B344F10B}"/>
              </a:ext>
            </a:extLst>
          </p:cNvPr>
          <p:cNvSpPr>
            <a:spLocks noGrp="1"/>
          </p:cNvSpPr>
          <p:nvPr>
            <p:ph type="title"/>
          </p:nvPr>
        </p:nvSpPr>
        <p:spPr>
          <a:xfrm>
            <a:off x="752475" y="122022"/>
            <a:ext cx="10515600" cy="1325563"/>
          </a:xfrm>
        </p:spPr>
        <p:txBody>
          <a:bodyPr>
            <a:normAutofit/>
          </a:bodyPr>
          <a:lstStyle/>
          <a:p>
            <a:r>
              <a:rPr lang="en-US" sz="3600" b="1" dirty="0"/>
              <a:t>AlphaFold3 represents a huge leap forward in protein modeling</a:t>
            </a:r>
          </a:p>
        </p:txBody>
      </p:sp>
      <p:graphicFrame>
        <p:nvGraphicFramePr>
          <p:cNvPr id="4" name="Content Placeholder 3">
            <a:extLst>
              <a:ext uri="{FF2B5EF4-FFF2-40B4-BE49-F238E27FC236}">
                <a16:creationId xmlns:a16="http://schemas.microsoft.com/office/drawing/2014/main" id="{C52F3173-E637-F784-79C4-DBA92AE7CA63}"/>
              </a:ext>
            </a:extLst>
          </p:cNvPr>
          <p:cNvGraphicFramePr>
            <a:graphicFrameLocks noGrp="1"/>
          </p:cNvGraphicFramePr>
          <p:nvPr>
            <p:ph idx="1"/>
            <p:extLst>
              <p:ext uri="{D42A27DB-BD31-4B8C-83A1-F6EECF244321}">
                <p14:modId xmlns:p14="http://schemas.microsoft.com/office/powerpoint/2010/main" val="4110680239"/>
              </p:ext>
            </p:extLst>
          </p:nvPr>
        </p:nvGraphicFramePr>
        <p:xfrm>
          <a:off x="385762" y="1481138"/>
          <a:ext cx="11420475" cy="5011000"/>
        </p:xfrm>
        <a:graphic>
          <a:graphicData uri="http://schemas.openxmlformats.org/drawingml/2006/table">
            <a:tbl>
              <a:tblPr firstRow="1" bandRow="1">
                <a:tableStyleId>{8799B23B-EC83-4686-B30A-512413B5E67A}</a:tableStyleId>
              </a:tblPr>
              <a:tblGrid>
                <a:gridCol w="1882723">
                  <a:extLst>
                    <a:ext uri="{9D8B030D-6E8A-4147-A177-3AD203B41FA5}">
                      <a16:colId xmlns:a16="http://schemas.microsoft.com/office/drawing/2014/main" val="1398967776"/>
                    </a:ext>
                  </a:extLst>
                </a:gridCol>
                <a:gridCol w="2255130">
                  <a:extLst>
                    <a:ext uri="{9D8B030D-6E8A-4147-A177-3AD203B41FA5}">
                      <a16:colId xmlns:a16="http://schemas.microsoft.com/office/drawing/2014/main" val="4043856615"/>
                    </a:ext>
                  </a:extLst>
                </a:gridCol>
                <a:gridCol w="2503401">
                  <a:extLst>
                    <a:ext uri="{9D8B030D-6E8A-4147-A177-3AD203B41FA5}">
                      <a16:colId xmlns:a16="http://schemas.microsoft.com/office/drawing/2014/main" val="37516195"/>
                    </a:ext>
                  </a:extLst>
                </a:gridCol>
                <a:gridCol w="2495126">
                  <a:extLst>
                    <a:ext uri="{9D8B030D-6E8A-4147-A177-3AD203B41FA5}">
                      <a16:colId xmlns:a16="http://schemas.microsoft.com/office/drawing/2014/main" val="29178302"/>
                    </a:ext>
                  </a:extLst>
                </a:gridCol>
                <a:gridCol w="2284095">
                  <a:extLst>
                    <a:ext uri="{9D8B030D-6E8A-4147-A177-3AD203B41FA5}">
                      <a16:colId xmlns:a16="http://schemas.microsoft.com/office/drawing/2014/main" val="2715954763"/>
                    </a:ext>
                  </a:extLst>
                </a:gridCol>
              </a:tblGrid>
              <a:tr h="370840">
                <a:tc>
                  <a:txBody>
                    <a:bodyPr/>
                    <a:lstStyle/>
                    <a:p>
                      <a:r>
                        <a:rPr lang="en-US" b="1" dirty="0"/>
                        <a:t>Model</a:t>
                      </a:r>
                    </a:p>
                  </a:txBody>
                  <a:tcPr/>
                </a:tc>
                <a:tc>
                  <a:txBody>
                    <a:bodyPr/>
                    <a:lstStyle/>
                    <a:p>
                      <a:r>
                        <a:rPr lang="en-US" b="1" dirty="0"/>
                        <a:t>Accuracy</a:t>
                      </a:r>
                    </a:p>
                  </a:txBody>
                  <a:tcPr/>
                </a:tc>
                <a:tc>
                  <a:txBody>
                    <a:bodyPr/>
                    <a:lstStyle/>
                    <a:p>
                      <a:r>
                        <a:rPr lang="en-US" b="1" dirty="0"/>
                        <a:t>Key Limitations</a:t>
                      </a:r>
                    </a:p>
                  </a:txBody>
                  <a:tcPr/>
                </a:tc>
                <a:tc>
                  <a:txBody>
                    <a:bodyPr/>
                    <a:lstStyle/>
                    <a:p>
                      <a:r>
                        <a:rPr lang="en-US" b="1" dirty="0"/>
                        <a:t>Can Model</a:t>
                      </a:r>
                    </a:p>
                  </a:txBody>
                  <a:tcPr/>
                </a:tc>
                <a:tc>
                  <a:txBody>
                    <a:bodyPr/>
                    <a:lstStyle/>
                    <a:p>
                      <a:r>
                        <a:rPr lang="en-US" b="1" dirty="0"/>
                        <a:t>Cannot Model</a:t>
                      </a:r>
                    </a:p>
                  </a:txBody>
                  <a:tcPr/>
                </a:tc>
                <a:extLst>
                  <a:ext uri="{0D108BD9-81ED-4DB2-BD59-A6C34878D82A}">
                    <a16:rowId xmlns:a16="http://schemas.microsoft.com/office/drawing/2014/main" val="1902828196"/>
                  </a:ext>
                </a:extLst>
              </a:tr>
              <a:tr h="370840">
                <a:tc>
                  <a:txBody>
                    <a:bodyPr/>
                    <a:lstStyle/>
                    <a:p>
                      <a:r>
                        <a:rPr lang="en-US" b="1" dirty="0"/>
                        <a:t>AlphaFold v1</a:t>
                      </a:r>
                    </a:p>
                  </a:txBody>
                  <a:tcPr/>
                </a:tc>
                <a:tc>
                  <a:txBody>
                    <a:bodyPr/>
                    <a:lstStyle/>
                    <a:p>
                      <a:pPr marL="285750" indent="-285750">
                        <a:buFont typeface="Arial" panose="020B0604020202020204" pitchFamily="34" charset="0"/>
                        <a:buChar char="•"/>
                      </a:pPr>
                      <a:r>
                        <a:rPr lang="en-US" dirty="0"/>
                        <a:t>~60% backbone accuracy</a:t>
                      </a:r>
                    </a:p>
                  </a:txBody>
                  <a:tcPr/>
                </a:tc>
                <a:tc>
                  <a:txBody>
                    <a:bodyPr/>
                    <a:lstStyle/>
                    <a:p>
                      <a:pPr marL="285750" indent="-285750">
                        <a:buFont typeface="Arial" panose="020B0604020202020204" pitchFamily="34" charset="0"/>
                        <a:buChar char="•"/>
                      </a:pPr>
                      <a:r>
                        <a:rPr lang="en-US" sz="1600" dirty="0"/>
                        <a:t>Lower accuracy due to limits in side-chain placement</a:t>
                      </a:r>
                    </a:p>
                    <a:p>
                      <a:pPr marL="285750" indent="-285750">
                        <a:buFont typeface="Arial" panose="020B0604020202020204" pitchFamily="34" charset="0"/>
                        <a:buChar char="•"/>
                      </a:pPr>
                      <a:r>
                        <a:rPr lang="en-US" sz="1600" dirty="0"/>
                        <a:t>Only models single proteins</a:t>
                      </a:r>
                    </a:p>
                  </a:txBody>
                  <a:tcPr marL="83680" marR="83680" marT="41840" marB="41840" anchor="ctr"/>
                </a:tc>
                <a:tc>
                  <a:txBody>
                    <a:bodyPr/>
                    <a:lstStyle/>
                    <a:p>
                      <a:pPr marL="285750" indent="-285750">
                        <a:buFont typeface="Arial" panose="020B0604020202020204" pitchFamily="34" charset="0"/>
                        <a:buChar char="•"/>
                      </a:pPr>
                      <a:r>
                        <a:rPr lang="en-US" sz="1600" dirty="0"/>
                        <a:t>Proteins</a:t>
                      </a:r>
                    </a:p>
                  </a:txBody>
                  <a:tcPr marL="83680" marR="83680" marT="41840" marB="41840" anchor="ctr"/>
                </a:tc>
                <a:tc>
                  <a:txBody>
                    <a:bodyPr/>
                    <a:lstStyle/>
                    <a:p>
                      <a:pPr marL="285750" indent="-285750">
                        <a:buFont typeface="Arial" panose="020B0604020202020204" pitchFamily="34" charset="0"/>
                        <a:buChar char="•"/>
                      </a:pPr>
                      <a:r>
                        <a:rPr lang="en-US" sz="1600" dirty="0"/>
                        <a:t>Everything else</a:t>
                      </a:r>
                    </a:p>
                  </a:txBody>
                  <a:tcPr marL="83680" marR="83680" marT="41840" marB="41840" anchor="ctr"/>
                </a:tc>
                <a:extLst>
                  <a:ext uri="{0D108BD9-81ED-4DB2-BD59-A6C34878D82A}">
                    <a16:rowId xmlns:a16="http://schemas.microsoft.com/office/drawing/2014/main" val="3874598083"/>
                  </a:ext>
                </a:extLst>
              </a:tr>
              <a:tr h="370840">
                <a:tc>
                  <a:txBody>
                    <a:bodyPr/>
                    <a:lstStyle/>
                    <a:p>
                      <a:r>
                        <a:rPr lang="en-US" b="1" dirty="0"/>
                        <a:t>AlphaFold v2</a:t>
                      </a:r>
                    </a:p>
                  </a:txBody>
                  <a:tcPr/>
                </a:tc>
                <a:tc>
                  <a:txBody>
                    <a:bodyPr/>
                    <a:lstStyle/>
                    <a:p>
                      <a:pPr marL="285750" indent="-285750">
                        <a:buFont typeface="Arial" panose="020B0604020202020204" pitchFamily="34" charset="0"/>
                        <a:buChar char="•"/>
                      </a:pPr>
                      <a:r>
                        <a:rPr lang="en-US" sz="1600" dirty="0"/>
                        <a:t>Near-experimental accuracy( ~90%) on most proteins</a:t>
                      </a:r>
                    </a:p>
                  </a:txBody>
                  <a:tcPr marL="83680" marR="83680" marT="41840" marB="41840" anchor="ctr"/>
                </a:tc>
                <a:tc>
                  <a:txBody>
                    <a:bodyPr/>
                    <a:lstStyle/>
                    <a:p>
                      <a:pPr marL="285750" indent="-285750">
                        <a:buFont typeface="Arial" panose="020B0604020202020204" pitchFamily="34" charset="0"/>
                        <a:buChar char="•"/>
                      </a:pPr>
                      <a:r>
                        <a:rPr lang="en-US" sz="1600" dirty="0"/>
                        <a:t>Lower accuracy on more novel proteins due to heavy reliance on MSA</a:t>
                      </a:r>
                    </a:p>
                    <a:p>
                      <a:pPr marL="285750" indent="-285750">
                        <a:buFont typeface="Arial" panose="020B0604020202020204" pitchFamily="34" charset="0"/>
                        <a:buChar char="•"/>
                      </a:pPr>
                      <a:r>
                        <a:rPr lang="en-US" sz="1600" dirty="0"/>
                        <a:t>Only models single proteins</a:t>
                      </a:r>
                    </a:p>
                  </a:txBody>
                  <a:tcPr marL="83680" marR="83680" marT="41840" marB="41840" anchor="ctr"/>
                </a:tc>
                <a:tc>
                  <a:txBody>
                    <a:bodyPr/>
                    <a:lstStyle/>
                    <a:p>
                      <a:pPr marL="285750" indent="-285750">
                        <a:buFont typeface="Arial" panose="020B0604020202020204" pitchFamily="34" charset="0"/>
                        <a:buChar char="•"/>
                      </a:pPr>
                      <a:r>
                        <a:rPr lang="fr-FR" sz="1600" dirty="0"/>
                        <a:t>Proteins</a:t>
                      </a:r>
                    </a:p>
                  </a:txBody>
                  <a:tcPr marL="83680" marR="83680" marT="41840" marB="41840" anchor="ctr"/>
                </a:tc>
                <a:tc>
                  <a:txBody>
                    <a:bodyPr/>
                    <a:lstStyle/>
                    <a:p>
                      <a:pPr marL="285750" indent="-285750">
                        <a:buFont typeface="Arial" panose="020B0604020202020204" pitchFamily="34" charset="0"/>
                        <a:buChar char="•"/>
                      </a:pPr>
                      <a:r>
                        <a:rPr lang="fr-FR" sz="1600" dirty="0"/>
                        <a:t>Everything else</a:t>
                      </a:r>
                    </a:p>
                  </a:txBody>
                  <a:tcPr marL="83680" marR="83680" marT="41840" marB="41840" anchor="ctr"/>
                </a:tc>
                <a:extLst>
                  <a:ext uri="{0D108BD9-81ED-4DB2-BD59-A6C34878D82A}">
                    <a16:rowId xmlns:a16="http://schemas.microsoft.com/office/drawing/2014/main" val="1462813131"/>
                  </a:ext>
                </a:extLst>
              </a:tr>
              <a:tr h="370840">
                <a:tc>
                  <a:txBody>
                    <a:bodyPr/>
                    <a:lstStyle/>
                    <a:p>
                      <a:r>
                        <a:rPr lang="en-US" b="1" dirty="0"/>
                        <a:t>AlphaFold v3</a:t>
                      </a:r>
                    </a:p>
                  </a:txBody>
                  <a:tcPr/>
                </a:tc>
                <a:tc>
                  <a:txBody>
                    <a:bodyPr/>
                    <a:lstStyle/>
                    <a:p>
                      <a:pPr marL="285750" indent="-285750">
                        <a:buFont typeface="Arial" panose="020B0604020202020204" pitchFamily="34" charset="0"/>
                        <a:buChar char="•"/>
                      </a:pPr>
                      <a:r>
                        <a:rPr lang="en-US" sz="1600" dirty="0"/>
                        <a:t>Higher accuracy on proteins</a:t>
                      </a:r>
                    </a:p>
                    <a:p>
                      <a:pPr marL="285750" indent="-285750">
                        <a:buFont typeface="Arial" panose="020B0604020202020204" pitchFamily="34" charset="0"/>
                        <a:buChar char="•"/>
                      </a:pPr>
                      <a:r>
                        <a:rPr lang="en-US" sz="1600" dirty="0"/>
                        <a:t>Can accurately model complexes (protein-protein, DNA, RNA, molecules, etc.)</a:t>
                      </a:r>
                    </a:p>
                  </a:txBody>
                  <a:tcPr marL="83680" marR="83680" marT="41840" marB="41840" anchor="ctr"/>
                </a:tc>
                <a:tc>
                  <a:txBody>
                    <a:bodyPr/>
                    <a:lstStyle/>
                    <a:p>
                      <a:pPr marL="285750" indent="-285750">
                        <a:buFont typeface="Arial" panose="020B0604020202020204" pitchFamily="34" charset="0"/>
                        <a:buChar char="•"/>
                      </a:pPr>
                      <a:r>
                        <a:rPr lang="en-US" sz="1600" dirty="0"/>
                        <a:t>Because AF3 is built with a diffusion model, it can hallucinate (but this is almost always reflected with low </a:t>
                      </a:r>
                      <a:r>
                        <a:rPr lang="en-US" sz="1600" dirty="0" err="1"/>
                        <a:t>pLDDT</a:t>
                      </a:r>
                      <a:r>
                        <a:rPr lang="en-US" sz="1600" dirty="0"/>
                        <a:t> scores)</a:t>
                      </a:r>
                    </a:p>
                  </a:txBody>
                  <a:tcPr marL="83680" marR="83680" marT="41840" marB="41840" anchor="ctr"/>
                </a:tc>
                <a:tc>
                  <a:txBody>
                    <a:bodyPr/>
                    <a:lstStyle/>
                    <a:p>
                      <a:pPr marL="285750" indent="-285750">
                        <a:buFont typeface="Arial" panose="020B0604020202020204" pitchFamily="34" charset="0"/>
                        <a:buChar char="•"/>
                      </a:pPr>
                      <a:r>
                        <a:rPr lang="en-US" sz="1600" dirty="0"/>
                        <a:t>Proteins</a:t>
                      </a:r>
                    </a:p>
                    <a:p>
                      <a:pPr marL="285750" indent="-285750">
                        <a:buFont typeface="Arial" panose="020B0604020202020204" pitchFamily="34" charset="0"/>
                        <a:buChar char="•"/>
                      </a:pPr>
                      <a:r>
                        <a:rPr lang="en-US" sz="1600" dirty="0"/>
                        <a:t>DNA &amp; RNA</a:t>
                      </a:r>
                      <a:endParaRPr lang="fr-FR" sz="1600" dirty="0"/>
                    </a:p>
                    <a:p>
                      <a:pPr marL="285750" indent="-285750">
                        <a:buFont typeface="Arial" panose="020B0604020202020204" pitchFamily="34" charset="0"/>
                        <a:buChar char="•"/>
                      </a:pPr>
                      <a:r>
                        <a:rPr lang="fr-FR" sz="1600" dirty="0"/>
                        <a:t>Ligands</a:t>
                      </a:r>
                    </a:p>
                    <a:p>
                      <a:pPr marL="285750" indent="-285750">
                        <a:buFont typeface="Arial" panose="020B0604020202020204" pitchFamily="34" charset="0"/>
                        <a:buChar char="•"/>
                      </a:pPr>
                      <a:r>
                        <a:rPr lang="fr-FR" sz="1600" dirty="0"/>
                        <a:t>Ions</a:t>
                      </a:r>
                    </a:p>
                    <a:p>
                      <a:pPr marL="285750" indent="-285750">
                        <a:buFont typeface="Arial" panose="020B0604020202020204" pitchFamily="34" charset="0"/>
                        <a:buChar char="•"/>
                      </a:pPr>
                      <a:r>
                        <a:rPr lang="fr-FR" sz="1600" dirty="0"/>
                        <a:t>Post-</a:t>
                      </a:r>
                      <a:r>
                        <a:rPr lang="fr-FR" sz="1600" dirty="0" err="1"/>
                        <a:t>Translational</a:t>
                      </a:r>
                      <a:r>
                        <a:rPr lang="fr-FR" sz="1600" dirty="0"/>
                        <a:t> Modifications</a:t>
                      </a:r>
                    </a:p>
                    <a:p>
                      <a:pPr marL="285750" indent="-285750">
                        <a:buFont typeface="Arial" panose="020B0604020202020204" pitchFamily="34" charset="0"/>
                        <a:buChar char="•"/>
                      </a:pPr>
                      <a:r>
                        <a:rPr lang="en-US" sz="1600" dirty="0"/>
                        <a:t>Protein Complexes</a:t>
                      </a:r>
                    </a:p>
                  </a:txBody>
                  <a:tcPr marL="83680" marR="83680" marT="41840" marB="41840" anchor="ctr"/>
                </a:tc>
                <a:tc>
                  <a:txBody>
                    <a:bodyPr/>
                    <a:lstStyle/>
                    <a:p>
                      <a:pPr marL="285750" indent="-285750">
                        <a:buFont typeface="Arial" panose="020B0604020202020204" pitchFamily="34" charset="0"/>
                        <a:buChar char="•"/>
                      </a:pPr>
                      <a:r>
                        <a:rPr lang="en-US" sz="1600" dirty="0"/>
                        <a:t>Different protein conformations</a:t>
                      </a:r>
                    </a:p>
                    <a:p>
                      <a:pPr marL="285750" indent="-285750">
                        <a:buFont typeface="Arial" panose="020B0604020202020204" pitchFamily="34" charset="0"/>
                        <a:buChar char="•"/>
                      </a:pPr>
                      <a:r>
                        <a:rPr lang="en-US" sz="1600" dirty="0"/>
                        <a:t>Complex binding strength, likelihood or thermodynamics</a:t>
                      </a:r>
                    </a:p>
                  </a:txBody>
                  <a:tcPr marL="83680" marR="83680" marT="41840" marB="41840" anchor="ctr"/>
                </a:tc>
                <a:extLst>
                  <a:ext uri="{0D108BD9-81ED-4DB2-BD59-A6C34878D82A}">
                    <a16:rowId xmlns:a16="http://schemas.microsoft.com/office/drawing/2014/main" val="3259713349"/>
                  </a:ext>
                </a:extLst>
              </a:tr>
            </a:tbl>
          </a:graphicData>
        </a:graphic>
      </p:graphicFrame>
    </p:spTree>
    <p:extLst>
      <p:ext uri="{BB962C8B-B14F-4D97-AF65-F5344CB8AC3E}">
        <p14:creationId xmlns:p14="http://schemas.microsoft.com/office/powerpoint/2010/main" val="18204312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0687A-9977-CC5A-3840-545AE2638AA6}"/>
              </a:ext>
            </a:extLst>
          </p:cNvPr>
          <p:cNvSpPr>
            <a:spLocks noGrp="1"/>
          </p:cNvSpPr>
          <p:nvPr>
            <p:ph type="title"/>
          </p:nvPr>
        </p:nvSpPr>
        <p:spPr/>
        <p:txBody>
          <a:bodyPr>
            <a:normAutofit/>
          </a:bodyPr>
          <a:lstStyle/>
          <a:p>
            <a:r>
              <a:rPr lang="en-US" sz="3600" b="1" dirty="0"/>
              <a:t>AlphaFold has greatly impacted and sped-up scientific progress in many sub-fields</a:t>
            </a:r>
          </a:p>
        </p:txBody>
      </p:sp>
      <p:pic>
        <p:nvPicPr>
          <p:cNvPr id="2050" name="Picture 2" descr="Ontologic | AlphaFold">
            <a:extLst>
              <a:ext uri="{FF2B5EF4-FFF2-40B4-BE49-F238E27FC236}">
                <a16:creationId xmlns:a16="http://schemas.microsoft.com/office/drawing/2014/main" id="{5E874C50-E12A-3F20-68DB-C3C7134918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3962" y="2990849"/>
            <a:ext cx="2124075" cy="2124075"/>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Straight Arrow Connector 9">
            <a:extLst>
              <a:ext uri="{FF2B5EF4-FFF2-40B4-BE49-F238E27FC236}">
                <a16:creationId xmlns:a16="http://schemas.microsoft.com/office/drawing/2014/main" id="{1AC9525F-0130-83D9-0D60-E45214211531}"/>
              </a:ext>
            </a:extLst>
          </p:cNvPr>
          <p:cNvCxnSpPr>
            <a:cxnSpLocks/>
          </p:cNvCxnSpPr>
          <p:nvPr/>
        </p:nvCxnSpPr>
        <p:spPr>
          <a:xfrm flipH="1">
            <a:off x="4367211" y="4752975"/>
            <a:ext cx="757239" cy="438149"/>
          </a:xfrm>
          <a:prstGeom prst="straightConnector1">
            <a:avLst/>
          </a:prstGeom>
          <a:ln w="76200">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39C9B1C2-2000-C3B6-58E1-6E28A1D64F53}"/>
              </a:ext>
            </a:extLst>
          </p:cNvPr>
          <p:cNvCxnSpPr>
            <a:cxnSpLocks/>
          </p:cNvCxnSpPr>
          <p:nvPr/>
        </p:nvCxnSpPr>
        <p:spPr>
          <a:xfrm>
            <a:off x="7019925" y="4762499"/>
            <a:ext cx="757239" cy="438149"/>
          </a:xfrm>
          <a:prstGeom prst="straightConnector1">
            <a:avLst/>
          </a:prstGeom>
          <a:ln w="76200">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6030535E-CB14-2A2B-82B2-7D749E219714}"/>
              </a:ext>
            </a:extLst>
          </p:cNvPr>
          <p:cNvCxnSpPr>
            <a:cxnSpLocks/>
          </p:cNvCxnSpPr>
          <p:nvPr/>
        </p:nvCxnSpPr>
        <p:spPr>
          <a:xfrm flipV="1">
            <a:off x="7017543" y="2905124"/>
            <a:ext cx="757239" cy="438149"/>
          </a:xfrm>
          <a:prstGeom prst="straightConnector1">
            <a:avLst/>
          </a:prstGeom>
          <a:ln w="76200">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C0978140-DC14-60F8-C32A-62B1B458585F}"/>
              </a:ext>
            </a:extLst>
          </p:cNvPr>
          <p:cNvCxnSpPr>
            <a:cxnSpLocks/>
          </p:cNvCxnSpPr>
          <p:nvPr/>
        </p:nvCxnSpPr>
        <p:spPr>
          <a:xfrm flipH="1" flipV="1">
            <a:off x="4367211" y="2905124"/>
            <a:ext cx="757239" cy="438149"/>
          </a:xfrm>
          <a:prstGeom prst="straightConnector1">
            <a:avLst/>
          </a:prstGeom>
          <a:ln w="76200">
            <a:tailEnd type="triangle"/>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B4091BEC-2EA0-CC90-BC75-15267E98B630}"/>
              </a:ext>
            </a:extLst>
          </p:cNvPr>
          <p:cNvSpPr/>
          <p:nvPr/>
        </p:nvSpPr>
        <p:spPr>
          <a:xfrm>
            <a:off x="426245" y="1824036"/>
            <a:ext cx="3809998" cy="1833563"/>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Medicine</a:t>
            </a:r>
          </a:p>
          <a:p>
            <a:pPr marL="285750" indent="-285750">
              <a:buFont typeface="Arial" panose="020B0604020202020204" pitchFamily="34" charset="0"/>
              <a:buChar char="•"/>
            </a:pPr>
            <a:r>
              <a:rPr lang="en-US" sz="1600" dirty="0">
                <a:solidFill>
                  <a:schemeClr val="tx1"/>
                </a:solidFill>
              </a:rPr>
              <a:t>Increasing COVID vaccine efficacy</a:t>
            </a:r>
            <a:r>
              <a:rPr lang="en-US" sz="1600" baseline="30000" dirty="0">
                <a:solidFill>
                  <a:schemeClr val="tx1"/>
                </a:solidFill>
              </a:rPr>
              <a:t>2</a:t>
            </a:r>
            <a:br>
              <a:rPr lang="en-US" sz="1600" dirty="0">
                <a:solidFill>
                  <a:schemeClr val="tx1"/>
                </a:solidFill>
              </a:rPr>
            </a:br>
            <a:endParaRPr lang="en-US" sz="1600" dirty="0">
              <a:solidFill>
                <a:schemeClr val="tx1"/>
              </a:solidFill>
            </a:endParaRPr>
          </a:p>
          <a:p>
            <a:pPr marL="285750" indent="-285750">
              <a:buFont typeface="Arial" panose="020B0604020202020204" pitchFamily="34" charset="0"/>
              <a:buChar char="•"/>
            </a:pPr>
            <a:r>
              <a:rPr lang="en-US" sz="1600" dirty="0">
                <a:solidFill>
                  <a:schemeClr val="tx1"/>
                </a:solidFill>
              </a:rPr>
              <a:t>Uncovering new proteins that can contribute to Alzheimer’s</a:t>
            </a:r>
            <a:r>
              <a:rPr lang="en-US" sz="1600" baseline="30000" dirty="0">
                <a:solidFill>
                  <a:schemeClr val="tx1"/>
                </a:solidFill>
              </a:rPr>
              <a:t>3</a:t>
            </a:r>
            <a:endParaRPr lang="en-US" baseline="30000" dirty="0">
              <a:solidFill>
                <a:schemeClr val="tx1"/>
              </a:solidFill>
            </a:endParaRPr>
          </a:p>
        </p:txBody>
      </p:sp>
      <p:sp>
        <p:nvSpPr>
          <p:cNvPr id="16" name="Rectangle: Rounded Corners 15">
            <a:extLst>
              <a:ext uri="{FF2B5EF4-FFF2-40B4-BE49-F238E27FC236}">
                <a16:creationId xmlns:a16="http://schemas.microsoft.com/office/drawing/2014/main" id="{298DB8DA-7F7E-896D-2E4F-A5DD00BAD763}"/>
              </a:ext>
            </a:extLst>
          </p:cNvPr>
          <p:cNvSpPr/>
          <p:nvPr/>
        </p:nvSpPr>
        <p:spPr>
          <a:xfrm>
            <a:off x="426245" y="4481509"/>
            <a:ext cx="3809999" cy="1833563"/>
          </a:xfrm>
          <a:prstGeom prst="roundRect">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Advancing Biology</a:t>
            </a:r>
          </a:p>
          <a:p>
            <a:pPr marL="285750" indent="-285750">
              <a:buFont typeface="Arial" panose="020B0604020202020204" pitchFamily="34" charset="0"/>
              <a:buChar char="•"/>
            </a:pPr>
            <a:r>
              <a:rPr lang="en-US" sz="1600" dirty="0">
                <a:solidFill>
                  <a:schemeClr val="tx1"/>
                </a:solidFill>
              </a:rPr>
              <a:t>Insights into statistical trends of protein evolution</a:t>
            </a:r>
            <a:r>
              <a:rPr lang="en-US" sz="1600" baseline="30000" dirty="0">
                <a:solidFill>
                  <a:schemeClr val="tx1"/>
                </a:solidFill>
              </a:rPr>
              <a:t>8</a:t>
            </a:r>
            <a:br>
              <a:rPr lang="en-US" sz="1600" dirty="0">
                <a:solidFill>
                  <a:schemeClr val="tx1"/>
                </a:solidFill>
              </a:rPr>
            </a:br>
            <a:endParaRPr lang="en-US" sz="1600" dirty="0">
              <a:solidFill>
                <a:schemeClr val="tx1"/>
              </a:solidFill>
            </a:endParaRPr>
          </a:p>
          <a:p>
            <a:pPr marL="285750" indent="-285750">
              <a:buFont typeface="Arial" panose="020B0604020202020204" pitchFamily="34" charset="0"/>
              <a:buChar char="•"/>
            </a:pPr>
            <a:r>
              <a:rPr lang="en-US" sz="1600" dirty="0">
                <a:solidFill>
                  <a:schemeClr val="tx1"/>
                </a:solidFill>
              </a:rPr>
              <a:t>Uncovering divergence &amp; evolution of plant pathogen proteins</a:t>
            </a:r>
            <a:r>
              <a:rPr lang="en-US" sz="1600" baseline="30000" dirty="0">
                <a:solidFill>
                  <a:schemeClr val="tx1"/>
                </a:solidFill>
              </a:rPr>
              <a:t>9</a:t>
            </a:r>
          </a:p>
        </p:txBody>
      </p:sp>
      <p:sp>
        <p:nvSpPr>
          <p:cNvPr id="17" name="Rectangle: Rounded Corners 16">
            <a:extLst>
              <a:ext uri="{FF2B5EF4-FFF2-40B4-BE49-F238E27FC236}">
                <a16:creationId xmlns:a16="http://schemas.microsoft.com/office/drawing/2014/main" id="{1C786FFE-0A5E-D3D8-BC29-6F7EA5DA6D6B}"/>
              </a:ext>
            </a:extLst>
          </p:cNvPr>
          <p:cNvSpPr/>
          <p:nvPr/>
        </p:nvSpPr>
        <p:spPr>
          <a:xfrm>
            <a:off x="7953969" y="1824036"/>
            <a:ext cx="3809998" cy="1833563"/>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Environment</a:t>
            </a:r>
          </a:p>
          <a:p>
            <a:pPr marL="285750" indent="-285750">
              <a:buFont typeface="Arial" panose="020B0604020202020204" pitchFamily="34" charset="0"/>
              <a:buChar char="•"/>
            </a:pPr>
            <a:r>
              <a:rPr lang="en-US" sz="1600" dirty="0">
                <a:solidFill>
                  <a:schemeClr val="tx1"/>
                </a:solidFill>
              </a:rPr>
              <a:t>Discovery and design of plastic degrading enzymes</a:t>
            </a:r>
            <a:r>
              <a:rPr lang="en-US" sz="1600" baseline="30000" dirty="0">
                <a:solidFill>
                  <a:schemeClr val="tx1"/>
                </a:solidFill>
              </a:rPr>
              <a:t>4</a:t>
            </a:r>
            <a:br>
              <a:rPr lang="en-US" sz="1600" dirty="0">
                <a:solidFill>
                  <a:schemeClr val="tx1"/>
                </a:solidFill>
              </a:rPr>
            </a:br>
            <a:endParaRPr lang="en-US" sz="1600" dirty="0">
              <a:solidFill>
                <a:schemeClr val="tx1"/>
              </a:solidFill>
            </a:endParaRPr>
          </a:p>
          <a:p>
            <a:pPr marL="285750" indent="-285750">
              <a:buFont typeface="Arial" panose="020B0604020202020204" pitchFamily="34" charset="0"/>
              <a:buChar char="•"/>
            </a:pPr>
            <a:r>
              <a:rPr lang="en-US" sz="1600" dirty="0">
                <a:solidFill>
                  <a:schemeClr val="tx1"/>
                </a:solidFill>
              </a:rPr>
              <a:t>Finding potential proteins for herbicide remediation</a:t>
            </a:r>
            <a:r>
              <a:rPr lang="en-US" sz="1600" baseline="30000" dirty="0">
                <a:solidFill>
                  <a:schemeClr val="tx1"/>
                </a:solidFill>
              </a:rPr>
              <a:t>5</a:t>
            </a:r>
          </a:p>
          <a:p>
            <a:pPr marL="285750" indent="-285750">
              <a:buFont typeface="Arial" panose="020B0604020202020204" pitchFamily="34" charset="0"/>
              <a:buChar char="•"/>
            </a:pPr>
            <a:endParaRPr lang="en-US" dirty="0">
              <a:solidFill>
                <a:schemeClr val="tx1"/>
              </a:solidFill>
            </a:endParaRPr>
          </a:p>
        </p:txBody>
      </p:sp>
      <p:sp>
        <p:nvSpPr>
          <p:cNvPr id="18" name="Rectangle: Rounded Corners 17">
            <a:extLst>
              <a:ext uri="{FF2B5EF4-FFF2-40B4-BE49-F238E27FC236}">
                <a16:creationId xmlns:a16="http://schemas.microsoft.com/office/drawing/2014/main" id="{C1A3191C-FE55-7BA2-366A-A171CE80BF1B}"/>
              </a:ext>
            </a:extLst>
          </p:cNvPr>
          <p:cNvSpPr/>
          <p:nvPr/>
        </p:nvSpPr>
        <p:spPr>
          <a:xfrm>
            <a:off x="7953968" y="4481509"/>
            <a:ext cx="3809999" cy="1833563"/>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Plant Breeding</a:t>
            </a:r>
          </a:p>
          <a:p>
            <a:pPr marL="285750" indent="-285750">
              <a:buFont typeface="Arial" panose="020B0604020202020204" pitchFamily="34" charset="0"/>
              <a:buChar char="•"/>
            </a:pPr>
            <a:r>
              <a:rPr lang="en-US" sz="1600" dirty="0">
                <a:solidFill>
                  <a:schemeClr val="tx1"/>
                </a:solidFill>
              </a:rPr>
              <a:t>Designing of plant defense genes for boarder resistance</a:t>
            </a:r>
            <a:r>
              <a:rPr lang="en-US" sz="1600" baseline="30000" dirty="0">
                <a:solidFill>
                  <a:schemeClr val="tx1"/>
                </a:solidFill>
              </a:rPr>
              <a:t>6</a:t>
            </a:r>
            <a:br>
              <a:rPr lang="en-US" sz="1600" dirty="0">
                <a:solidFill>
                  <a:schemeClr val="tx1"/>
                </a:solidFill>
              </a:rPr>
            </a:br>
            <a:endParaRPr lang="en-US" sz="1600" dirty="0">
              <a:solidFill>
                <a:schemeClr val="tx1"/>
              </a:solidFill>
            </a:endParaRPr>
          </a:p>
          <a:p>
            <a:pPr marL="285750" indent="-285750">
              <a:buFont typeface="Arial" panose="020B0604020202020204" pitchFamily="34" charset="0"/>
              <a:buChar char="•"/>
            </a:pPr>
            <a:r>
              <a:rPr lang="en-US" sz="1600" dirty="0">
                <a:solidFill>
                  <a:schemeClr val="tx1"/>
                </a:solidFill>
              </a:rPr>
              <a:t>Furthering understanding of salinity resilience in rice</a:t>
            </a:r>
            <a:r>
              <a:rPr lang="en-US" sz="1600" baseline="30000" dirty="0">
                <a:solidFill>
                  <a:schemeClr val="tx1"/>
                </a:solidFill>
              </a:rPr>
              <a:t>7</a:t>
            </a:r>
          </a:p>
        </p:txBody>
      </p:sp>
    </p:spTree>
    <p:extLst>
      <p:ext uri="{BB962C8B-B14F-4D97-AF65-F5344CB8AC3E}">
        <p14:creationId xmlns:p14="http://schemas.microsoft.com/office/powerpoint/2010/main" val="2629975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par>
                                <p:cTn id="16" presetID="10" presetClass="entr" presetSubtype="0" fill="hold"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The activation of the ZAR1 immune receptor. ZAR1 (orange) is an... |  Download Scientific Diagram">
            <a:extLst>
              <a:ext uri="{FF2B5EF4-FFF2-40B4-BE49-F238E27FC236}">
                <a16:creationId xmlns:a16="http://schemas.microsoft.com/office/drawing/2014/main" id="{1B65E851-0EE7-0E3A-D9CE-303BAFD3601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9381"/>
          <a:stretch>
            <a:fillRect/>
          </a:stretch>
        </p:blipFill>
        <p:spPr bwMode="auto">
          <a:xfrm>
            <a:off x="907760" y="2376213"/>
            <a:ext cx="5188240" cy="422590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D59CD0A-B6D8-F5D5-5B9E-A0310FEAE48D}"/>
              </a:ext>
            </a:extLst>
          </p:cNvPr>
          <p:cNvSpPr>
            <a:spLocks noGrp="1"/>
          </p:cNvSpPr>
          <p:nvPr>
            <p:ph type="title"/>
          </p:nvPr>
        </p:nvSpPr>
        <p:spPr>
          <a:xfrm>
            <a:off x="561974" y="301625"/>
            <a:ext cx="7439026" cy="1939926"/>
          </a:xfrm>
        </p:spPr>
        <p:txBody>
          <a:bodyPr>
            <a:noAutofit/>
          </a:bodyPr>
          <a:lstStyle/>
          <a:p>
            <a:r>
              <a:rPr lang="en-US" sz="3600" b="1" dirty="0"/>
              <a:t>The developers of AlphaFold hope to improve the model’s accuracy and ability to model protein dynamics</a:t>
            </a:r>
          </a:p>
        </p:txBody>
      </p:sp>
      <p:sp>
        <p:nvSpPr>
          <p:cNvPr id="3" name="Content Placeholder 2">
            <a:extLst>
              <a:ext uri="{FF2B5EF4-FFF2-40B4-BE49-F238E27FC236}">
                <a16:creationId xmlns:a16="http://schemas.microsoft.com/office/drawing/2014/main" id="{F6100020-BDBE-8EAF-F6E5-3FF32198B896}"/>
              </a:ext>
            </a:extLst>
          </p:cNvPr>
          <p:cNvSpPr>
            <a:spLocks noGrp="1"/>
          </p:cNvSpPr>
          <p:nvPr>
            <p:ph idx="1"/>
          </p:nvPr>
        </p:nvSpPr>
        <p:spPr>
          <a:xfrm>
            <a:off x="6545178" y="3270442"/>
            <a:ext cx="5414211" cy="3362182"/>
          </a:xfrm>
        </p:spPr>
        <p:txBody>
          <a:bodyPr>
            <a:normAutofit/>
          </a:bodyPr>
          <a:lstStyle/>
          <a:p>
            <a:r>
              <a:rPr lang="en-US" sz="2400" dirty="0"/>
              <a:t>Enhanced multi-molecular accuracy (ligands, PTMs, nucleic acids)</a:t>
            </a:r>
            <a:br>
              <a:rPr lang="en-US" sz="2400" dirty="0"/>
            </a:br>
            <a:endParaRPr lang="en-US" sz="2400" dirty="0"/>
          </a:p>
          <a:p>
            <a:r>
              <a:rPr lang="en-US" sz="2400" dirty="0"/>
              <a:t>Modeling conformational dynamics and cellular context</a:t>
            </a:r>
            <a:br>
              <a:rPr lang="en-US" sz="2400" dirty="0"/>
            </a:br>
            <a:endParaRPr lang="en-US" sz="2400" dirty="0"/>
          </a:p>
          <a:p>
            <a:r>
              <a:rPr lang="en-US" sz="2400" dirty="0"/>
              <a:t>Native support for mutational impact &amp; protein design workflows</a:t>
            </a:r>
          </a:p>
        </p:txBody>
      </p:sp>
      <p:sp>
        <p:nvSpPr>
          <p:cNvPr id="6" name="TextBox 5">
            <a:extLst>
              <a:ext uri="{FF2B5EF4-FFF2-40B4-BE49-F238E27FC236}">
                <a16:creationId xmlns:a16="http://schemas.microsoft.com/office/drawing/2014/main" id="{FBFD43DF-B826-D68D-4482-CA3BC6D4009B}"/>
              </a:ext>
            </a:extLst>
          </p:cNvPr>
          <p:cNvSpPr txBox="1"/>
          <p:nvPr/>
        </p:nvSpPr>
        <p:spPr>
          <a:xfrm>
            <a:off x="2622260" y="6632624"/>
            <a:ext cx="1759239" cy="246221"/>
          </a:xfrm>
          <a:prstGeom prst="rect">
            <a:avLst/>
          </a:prstGeom>
          <a:noFill/>
        </p:spPr>
        <p:txBody>
          <a:bodyPr wrap="square">
            <a:spAutoFit/>
          </a:bodyPr>
          <a:lstStyle/>
          <a:p>
            <a:pPr defTabSz="868680">
              <a:spcAft>
                <a:spcPts val="600"/>
              </a:spcAft>
            </a:pPr>
            <a:r>
              <a:rPr lang="en-US" sz="1000" kern="1200" dirty="0">
                <a:solidFill>
                  <a:schemeClr val="tx1"/>
                </a:solidFill>
                <a:latin typeface="+mn-lt"/>
                <a:ea typeface="+mn-ea"/>
                <a:cs typeface="+mn-cs"/>
              </a:rPr>
              <a:t>Credit: Benthem et al. (2024)</a:t>
            </a:r>
            <a:endParaRPr lang="en-US" sz="1000" dirty="0"/>
          </a:p>
        </p:txBody>
      </p:sp>
      <p:pic>
        <p:nvPicPr>
          <p:cNvPr id="7" name="Picture 6">
            <a:extLst>
              <a:ext uri="{FF2B5EF4-FFF2-40B4-BE49-F238E27FC236}">
                <a16:creationId xmlns:a16="http://schemas.microsoft.com/office/drawing/2014/main" id="{AC71E178-DDFA-4F5D-7809-742F605CB6C1}"/>
              </a:ext>
            </a:extLst>
          </p:cNvPr>
          <p:cNvPicPr>
            <a:picLocks noChangeAspect="1"/>
          </p:cNvPicPr>
          <p:nvPr/>
        </p:nvPicPr>
        <p:blipFill>
          <a:blip r:embed="rId3"/>
          <a:stretch>
            <a:fillRect/>
          </a:stretch>
        </p:blipFill>
        <p:spPr>
          <a:xfrm>
            <a:off x="9452443" y="348214"/>
            <a:ext cx="2739557" cy="2688824"/>
          </a:xfrm>
          <a:prstGeom prst="rect">
            <a:avLst/>
          </a:prstGeom>
        </p:spPr>
      </p:pic>
      <p:sp>
        <p:nvSpPr>
          <p:cNvPr id="8" name="TextBox 7">
            <a:extLst>
              <a:ext uri="{FF2B5EF4-FFF2-40B4-BE49-F238E27FC236}">
                <a16:creationId xmlns:a16="http://schemas.microsoft.com/office/drawing/2014/main" id="{F71C008F-0E5E-215F-ADAA-9ECB101ACC82}"/>
              </a:ext>
            </a:extLst>
          </p:cNvPr>
          <p:cNvSpPr txBox="1"/>
          <p:nvPr/>
        </p:nvSpPr>
        <p:spPr>
          <a:xfrm>
            <a:off x="9452443" y="132348"/>
            <a:ext cx="2739557" cy="338554"/>
          </a:xfrm>
          <a:prstGeom prst="rect">
            <a:avLst/>
          </a:prstGeom>
          <a:noFill/>
        </p:spPr>
        <p:txBody>
          <a:bodyPr wrap="square">
            <a:spAutoFit/>
          </a:bodyPr>
          <a:lstStyle/>
          <a:p>
            <a:pPr defTabSz="868680">
              <a:spcAft>
                <a:spcPts val="600"/>
              </a:spcAft>
            </a:pPr>
            <a:r>
              <a:rPr lang="en-US" sz="1600" b="1" kern="1200" dirty="0">
                <a:solidFill>
                  <a:schemeClr val="tx1"/>
                </a:solidFill>
                <a:latin typeface="+mn-lt"/>
                <a:ea typeface="+mn-ea"/>
                <a:cs typeface="+mn-cs"/>
              </a:rPr>
              <a:t>References &amp; Resources</a:t>
            </a:r>
            <a:endParaRPr lang="en-US" sz="1600" b="1" dirty="0"/>
          </a:p>
        </p:txBody>
      </p:sp>
    </p:spTree>
    <p:extLst>
      <p:ext uri="{BB962C8B-B14F-4D97-AF65-F5344CB8AC3E}">
        <p14:creationId xmlns:p14="http://schemas.microsoft.com/office/powerpoint/2010/main" val="30538354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A glimpse of the next generation of AlphaFold - Google DeepMind">
            <a:extLst>
              <a:ext uri="{FF2B5EF4-FFF2-40B4-BE49-F238E27FC236}">
                <a16:creationId xmlns:a16="http://schemas.microsoft.com/office/drawing/2014/main" id="{764AC5D8-B5CC-741B-5C47-369D94AAC11E}"/>
              </a:ext>
            </a:extLst>
          </p:cNvPr>
          <p:cNvPicPr>
            <a:picLocks noChangeAspect="1"/>
          </p:cNvPicPr>
          <p:nvPr/>
        </p:nvPicPr>
        <p:blipFill>
          <a:blip r:embed="rId2"/>
          <a:srcRect l="10139" r="10550"/>
          <a:stretch>
            <a:fillRect/>
          </a:stretch>
        </p:blipFill>
        <p:spPr>
          <a:xfrm>
            <a:off x="2522356" y="10"/>
            <a:ext cx="9669642" cy="6857990"/>
          </a:xfrm>
          <a:prstGeom prst="rect">
            <a:avLst/>
          </a:prstGeom>
        </p:spPr>
      </p:pic>
      <p:sp>
        <p:nvSpPr>
          <p:cNvPr id="25" name="Rectangle 2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1">
            <a:extLst>
              <a:ext uri="{FF2B5EF4-FFF2-40B4-BE49-F238E27FC236}">
                <a16:creationId xmlns:a16="http://schemas.microsoft.com/office/drawing/2014/main" id="{825B6D9F-D4D1-158E-0A0B-E4042BCD621E}"/>
              </a:ext>
            </a:extLst>
          </p:cNvPr>
          <p:cNvSpPr>
            <a:spLocks noGrp="1"/>
          </p:cNvSpPr>
          <p:nvPr>
            <p:ph type="title"/>
          </p:nvPr>
        </p:nvSpPr>
        <p:spPr>
          <a:xfrm>
            <a:off x="615462" y="435463"/>
            <a:ext cx="3423605" cy="5276158"/>
          </a:xfrm>
        </p:spPr>
        <p:txBody>
          <a:bodyPr>
            <a:normAutofit/>
          </a:bodyPr>
          <a:lstStyle/>
          <a:p>
            <a:r>
              <a:rPr lang="en-US" sz="4000" b="1" dirty="0"/>
              <a:t>AlphaFold is an artificial intelligence algorithm that can determine a protein's 3-D structure from its amino acid sequence</a:t>
            </a:r>
          </a:p>
        </p:txBody>
      </p:sp>
    </p:spTree>
    <p:extLst>
      <p:ext uri="{BB962C8B-B14F-4D97-AF65-F5344CB8AC3E}">
        <p14:creationId xmlns:p14="http://schemas.microsoft.com/office/powerpoint/2010/main" val="7644005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44EA8-C4A2-A84E-B587-21647762878E}"/>
              </a:ext>
            </a:extLst>
          </p:cNvPr>
          <p:cNvSpPr>
            <a:spLocks noGrp="1"/>
          </p:cNvSpPr>
          <p:nvPr>
            <p:ph type="title"/>
          </p:nvPr>
        </p:nvSpPr>
        <p:spPr>
          <a:xfrm>
            <a:off x="1176337" y="98622"/>
            <a:ext cx="9839326" cy="1651404"/>
          </a:xfrm>
        </p:spPr>
        <p:txBody>
          <a:bodyPr>
            <a:normAutofit/>
          </a:bodyPr>
          <a:lstStyle/>
          <a:p>
            <a:r>
              <a:rPr lang="en-US" sz="3200" b="1" dirty="0"/>
              <a:t>Levinthal’s Paradox: Despite the incredible complexity of protein structures, they fold correctly in milliseconds</a:t>
            </a:r>
          </a:p>
        </p:txBody>
      </p:sp>
      <p:sp>
        <p:nvSpPr>
          <p:cNvPr id="9" name="Content Placeholder 8">
            <a:extLst>
              <a:ext uri="{FF2B5EF4-FFF2-40B4-BE49-F238E27FC236}">
                <a16:creationId xmlns:a16="http://schemas.microsoft.com/office/drawing/2014/main" id="{DB30F8B7-C72B-E923-26ED-12813C08F5FA}"/>
              </a:ext>
            </a:extLst>
          </p:cNvPr>
          <p:cNvSpPr>
            <a:spLocks noGrp="1"/>
          </p:cNvSpPr>
          <p:nvPr>
            <p:ph idx="1"/>
          </p:nvPr>
        </p:nvSpPr>
        <p:spPr>
          <a:xfrm>
            <a:off x="383201" y="2632145"/>
            <a:ext cx="6797405" cy="1789682"/>
          </a:xfrm>
        </p:spPr>
        <p:txBody>
          <a:bodyPr>
            <a:normAutofit/>
          </a:bodyPr>
          <a:lstStyle/>
          <a:p>
            <a:pPr marL="338138" lvl="1" indent="-285750"/>
            <a:r>
              <a:rPr lang="en-US" sz="2000" dirty="0"/>
              <a:t>150 amino acids</a:t>
            </a:r>
          </a:p>
          <a:p>
            <a:pPr marL="338138" lvl="1" indent="-285750"/>
            <a:r>
              <a:rPr lang="en-US" sz="2000" dirty="0"/>
              <a:t>2 backbone angles per amino acid (Phi &amp; Psi)</a:t>
            </a:r>
          </a:p>
          <a:p>
            <a:pPr marL="338138" lvl="1" indent="-285750"/>
            <a:r>
              <a:rPr lang="el-GR" sz="2000" dirty="0"/>
              <a:t>150 </a:t>
            </a:r>
            <a:r>
              <a:rPr lang="en-US" sz="2000" dirty="0"/>
              <a:t>side chains</a:t>
            </a:r>
          </a:p>
          <a:p>
            <a:pPr marL="338138" lvl="1" indent="-285750"/>
            <a:r>
              <a:rPr lang="en-US" sz="2000" dirty="0"/>
              <a:t>Each side chain has ~3 stable conformations (Chi)</a:t>
            </a:r>
          </a:p>
          <a:p>
            <a:pPr marL="338138" lvl="1" indent="-285750"/>
            <a:endParaRPr lang="en-US" sz="2000" dirty="0"/>
          </a:p>
          <a:p>
            <a:pPr marL="338138" lvl="1" indent="-285750"/>
            <a:endParaRPr lang="en-US" sz="2000" dirty="0"/>
          </a:p>
          <a:p>
            <a:pPr marL="52388" lvl="1" indent="0">
              <a:buNone/>
            </a:pPr>
            <a:endParaRPr lang="en-US" sz="2000" dirty="0"/>
          </a:p>
        </p:txBody>
      </p:sp>
      <p:grpSp>
        <p:nvGrpSpPr>
          <p:cNvPr id="21" name="Group 20">
            <a:extLst>
              <a:ext uri="{FF2B5EF4-FFF2-40B4-BE49-F238E27FC236}">
                <a16:creationId xmlns:a16="http://schemas.microsoft.com/office/drawing/2014/main" id="{73DEA674-D08D-0CF8-4502-4DB742458E47}"/>
              </a:ext>
            </a:extLst>
          </p:cNvPr>
          <p:cNvGrpSpPr/>
          <p:nvPr/>
        </p:nvGrpSpPr>
        <p:grpSpPr>
          <a:xfrm>
            <a:off x="6615796" y="1702702"/>
            <a:ext cx="5236392" cy="3781710"/>
            <a:chOff x="4846596" y="3127033"/>
            <a:chExt cx="3282625" cy="2557856"/>
          </a:xfrm>
        </p:grpSpPr>
        <p:pic>
          <p:nvPicPr>
            <p:cNvPr id="6" name="Picture 5">
              <a:extLst>
                <a:ext uri="{FF2B5EF4-FFF2-40B4-BE49-F238E27FC236}">
                  <a16:creationId xmlns:a16="http://schemas.microsoft.com/office/drawing/2014/main" id="{A1B46725-87AC-48B0-48C3-A04F2CFF84B0}"/>
                </a:ext>
              </a:extLst>
            </p:cNvPr>
            <p:cNvPicPr>
              <a:picLocks noChangeAspect="1"/>
            </p:cNvPicPr>
            <p:nvPr/>
          </p:nvPicPr>
          <p:blipFill>
            <a:blip r:embed="rId3"/>
            <a:srcRect t="21565" r="61581" b="16456"/>
            <a:stretch>
              <a:fillRect/>
            </a:stretch>
          </p:blipFill>
          <p:spPr>
            <a:xfrm>
              <a:off x="4846596" y="3382937"/>
              <a:ext cx="3282625" cy="2301952"/>
            </a:xfrm>
            <a:prstGeom prst="rect">
              <a:avLst/>
            </a:prstGeom>
          </p:spPr>
        </p:pic>
        <p:sp>
          <p:nvSpPr>
            <p:cNvPr id="8" name="TextBox 7">
              <a:extLst>
                <a:ext uri="{FF2B5EF4-FFF2-40B4-BE49-F238E27FC236}">
                  <a16:creationId xmlns:a16="http://schemas.microsoft.com/office/drawing/2014/main" id="{EBF2D7F5-8F82-891A-712C-D1FB67B3EDDB}"/>
                </a:ext>
              </a:extLst>
            </p:cNvPr>
            <p:cNvSpPr txBox="1"/>
            <p:nvPr/>
          </p:nvSpPr>
          <p:spPr>
            <a:xfrm>
              <a:off x="5846532" y="3127033"/>
              <a:ext cx="1903998" cy="369332"/>
            </a:xfrm>
            <a:prstGeom prst="rect">
              <a:avLst/>
            </a:prstGeom>
            <a:noFill/>
          </p:spPr>
          <p:txBody>
            <a:bodyPr wrap="square">
              <a:spAutoFit/>
            </a:bodyPr>
            <a:lstStyle/>
            <a:p>
              <a:pPr defTabSz="868680">
                <a:spcAft>
                  <a:spcPts val="600"/>
                </a:spcAft>
              </a:pPr>
              <a:r>
                <a:rPr lang="en-US" sz="1710" b="1" kern="1200" dirty="0">
                  <a:solidFill>
                    <a:schemeClr val="tx1"/>
                  </a:solidFill>
                  <a:latin typeface="+mn-lt"/>
                  <a:ea typeface="+mn-ea"/>
                  <a:cs typeface="+mn-cs"/>
                </a:rPr>
                <a:t> Phi (</a:t>
              </a:r>
              <a:r>
                <a:rPr lang="el-GR" sz="1710" b="1" kern="1200" dirty="0">
                  <a:solidFill>
                    <a:schemeClr val="tx1"/>
                  </a:solidFill>
                  <a:latin typeface="+mn-lt"/>
                  <a:ea typeface="+mn-ea"/>
                  <a:cs typeface="+mn-cs"/>
                </a:rPr>
                <a:t>ϕ)</a:t>
              </a:r>
              <a:r>
                <a:rPr lang="en-US" sz="1710" b="1" kern="1200" dirty="0">
                  <a:solidFill>
                    <a:schemeClr val="tx1"/>
                  </a:solidFill>
                  <a:latin typeface="+mn-lt"/>
                  <a:ea typeface="+mn-ea"/>
                  <a:cs typeface="+mn-cs"/>
                </a:rPr>
                <a:t>      Psi (</a:t>
              </a:r>
              <a:r>
                <a:rPr lang="el-GR" sz="1710" b="1" kern="1200" dirty="0">
                  <a:solidFill>
                    <a:schemeClr val="tx1"/>
                  </a:solidFill>
                  <a:latin typeface="+mn-lt"/>
                  <a:ea typeface="+mn-ea"/>
                  <a:cs typeface="+mn-cs"/>
                </a:rPr>
                <a:t>ψ) </a:t>
              </a:r>
              <a:endParaRPr lang="en-US" b="1" dirty="0"/>
            </a:p>
          </p:txBody>
        </p:sp>
        <p:cxnSp>
          <p:nvCxnSpPr>
            <p:cNvPr id="13" name="Straight Connector 12">
              <a:extLst>
                <a:ext uri="{FF2B5EF4-FFF2-40B4-BE49-F238E27FC236}">
                  <a16:creationId xmlns:a16="http://schemas.microsoft.com/office/drawing/2014/main" id="{F5A9CDB5-D023-3CDA-E5F4-12BD5ECCB6BE}"/>
                </a:ext>
              </a:extLst>
            </p:cNvPr>
            <p:cNvCxnSpPr>
              <a:cxnSpLocks/>
            </p:cNvCxnSpPr>
            <p:nvPr/>
          </p:nvCxnSpPr>
          <p:spPr>
            <a:xfrm flipV="1">
              <a:off x="6123432" y="3382937"/>
              <a:ext cx="0" cy="695287"/>
            </a:xfrm>
            <a:prstGeom prst="line">
              <a:avLst/>
            </a:prstGeom>
            <a:ln w="38100"/>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32C647D2-26E0-E665-A58E-A3615C0406C0}"/>
                </a:ext>
              </a:extLst>
            </p:cNvPr>
            <p:cNvCxnSpPr>
              <a:cxnSpLocks/>
            </p:cNvCxnSpPr>
            <p:nvPr/>
          </p:nvCxnSpPr>
          <p:spPr>
            <a:xfrm flipV="1">
              <a:off x="6669024" y="3392081"/>
              <a:ext cx="0" cy="695287"/>
            </a:xfrm>
            <a:prstGeom prst="line">
              <a:avLst/>
            </a:prstGeom>
            <a:ln w="38100"/>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450F44C1-0A60-A4A8-9904-155E65C83158}"/>
                </a:ext>
              </a:extLst>
            </p:cNvPr>
            <p:cNvCxnSpPr>
              <a:cxnSpLocks/>
            </p:cNvCxnSpPr>
            <p:nvPr/>
          </p:nvCxnSpPr>
          <p:spPr>
            <a:xfrm flipV="1">
              <a:off x="5623560" y="4340009"/>
              <a:ext cx="714346" cy="835495"/>
            </a:xfrm>
            <a:prstGeom prst="line">
              <a:avLst/>
            </a:prstGeom>
            <a:ln w="38100"/>
          </p:spPr>
          <p:style>
            <a:lnRef idx="2">
              <a:schemeClr val="accent1"/>
            </a:lnRef>
            <a:fillRef idx="0">
              <a:schemeClr val="accent1"/>
            </a:fillRef>
            <a:effectRef idx="1">
              <a:schemeClr val="accent1"/>
            </a:effectRef>
            <a:fontRef idx="minor">
              <a:schemeClr val="tx1"/>
            </a:fontRef>
          </p:style>
        </p:cxnSp>
        <p:sp>
          <p:nvSpPr>
            <p:cNvPr id="20" name="TextBox 19">
              <a:extLst>
                <a:ext uri="{FF2B5EF4-FFF2-40B4-BE49-F238E27FC236}">
                  <a16:creationId xmlns:a16="http://schemas.microsoft.com/office/drawing/2014/main" id="{EE37B301-1883-E180-A345-86F8A5D868BA}"/>
                </a:ext>
              </a:extLst>
            </p:cNvPr>
            <p:cNvSpPr txBox="1"/>
            <p:nvPr/>
          </p:nvSpPr>
          <p:spPr>
            <a:xfrm>
              <a:off x="5159502" y="5125869"/>
              <a:ext cx="928116" cy="369332"/>
            </a:xfrm>
            <a:prstGeom prst="rect">
              <a:avLst/>
            </a:prstGeom>
            <a:noFill/>
          </p:spPr>
          <p:txBody>
            <a:bodyPr wrap="square">
              <a:spAutoFit/>
            </a:bodyPr>
            <a:lstStyle/>
            <a:p>
              <a:pPr defTabSz="868680">
                <a:spcAft>
                  <a:spcPts val="600"/>
                </a:spcAft>
              </a:pPr>
              <a:r>
                <a:rPr lang="en-US" sz="1710" b="1" kern="1200" dirty="0">
                  <a:solidFill>
                    <a:schemeClr val="tx1"/>
                  </a:solidFill>
                  <a:latin typeface="+mn-lt"/>
                  <a:ea typeface="+mn-ea"/>
                  <a:cs typeface="+mn-cs"/>
                </a:rPr>
                <a:t>Chi (</a:t>
              </a:r>
              <a:r>
                <a:rPr lang="el-GR" sz="1710" b="1" kern="1200" dirty="0">
                  <a:solidFill>
                    <a:schemeClr val="tx1"/>
                  </a:solidFill>
                  <a:latin typeface="+mn-lt"/>
                  <a:ea typeface="+mn-ea"/>
                  <a:cs typeface="+mn-cs"/>
                </a:rPr>
                <a:t>χ)</a:t>
              </a:r>
              <a:endParaRPr lang="en-US" b="1" dirty="0"/>
            </a:p>
          </p:txBody>
        </p:sp>
      </p:grpSp>
      <p:sp>
        <p:nvSpPr>
          <p:cNvPr id="4" name="TextBox 3">
            <a:extLst>
              <a:ext uri="{FF2B5EF4-FFF2-40B4-BE49-F238E27FC236}">
                <a16:creationId xmlns:a16="http://schemas.microsoft.com/office/drawing/2014/main" id="{D8590C84-D943-B7D5-540E-522C89165733}"/>
              </a:ext>
            </a:extLst>
          </p:cNvPr>
          <p:cNvSpPr txBox="1"/>
          <p:nvPr/>
        </p:nvSpPr>
        <p:spPr>
          <a:xfrm>
            <a:off x="8410097" y="5463013"/>
            <a:ext cx="1647789" cy="246221"/>
          </a:xfrm>
          <a:prstGeom prst="rect">
            <a:avLst/>
          </a:prstGeom>
          <a:noFill/>
        </p:spPr>
        <p:txBody>
          <a:bodyPr wrap="square">
            <a:spAutoFit/>
          </a:bodyPr>
          <a:lstStyle/>
          <a:p>
            <a:r>
              <a:rPr lang="en-US" sz="1000" dirty="0"/>
              <a:t>Credit: MicrobeNotes.com</a:t>
            </a:r>
          </a:p>
        </p:txBody>
      </p:sp>
      <p:sp>
        <p:nvSpPr>
          <p:cNvPr id="7" name="TextBox 6">
            <a:extLst>
              <a:ext uri="{FF2B5EF4-FFF2-40B4-BE49-F238E27FC236}">
                <a16:creationId xmlns:a16="http://schemas.microsoft.com/office/drawing/2014/main" id="{B6E10BCA-882C-A74D-F664-8356A350BBB2}"/>
              </a:ext>
            </a:extLst>
          </p:cNvPr>
          <p:cNvSpPr txBox="1"/>
          <p:nvPr/>
        </p:nvSpPr>
        <p:spPr>
          <a:xfrm>
            <a:off x="733903" y="4561082"/>
            <a:ext cx="6096000" cy="923330"/>
          </a:xfrm>
          <a:prstGeom prst="rect">
            <a:avLst/>
          </a:prstGeom>
          <a:noFill/>
        </p:spPr>
        <p:txBody>
          <a:bodyPr wrap="square">
            <a:spAutoFit/>
          </a:bodyPr>
          <a:lstStyle/>
          <a:p>
            <a:pPr marL="52388" lvl="1" indent="0">
              <a:buNone/>
            </a:pPr>
            <a:r>
              <a:rPr lang="en-US" sz="1800" dirty="0"/>
              <a:t>3</a:t>
            </a:r>
            <a:r>
              <a:rPr lang="en-US" sz="1800" baseline="30000" dirty="0"/>
              <a:t>((2 × 150) + 150)) </a:t>
            </a:r>
            <a:r>
              <a:rPr lang="en-US" sz="1800" dirty="0"/>
              <a:t>= </a:t>
            </a:r>
            <a:r>
              <a:rPr lang="en-US" sz="1800" b="1" u="sng" dirty="0"/>
              <a:t>10</a:t>
            </a:r>
            <a:r>
              <a:rPr lang="en-US" sz="1800" b="1" u="sng" baseline="30000" dirty="0"/>
              <a:t>215 </a:t>
            </a:r>
            <a:r>
              <a:rPr lang="en-US" sz="1800" b="1" u="sng" dirty="0"/>
              <a:t>possible protein shapes</a:t>
            </a:r>
          </a:p>
          <a:p>
            <a:pPr marL="52388" lvl="1" indent="0">
              <a:buNone/>
            </a:pPr>
            <a:endParaRPr lang="en-US" sz="1800" dirty="0"/>
          </a:p>
          <a:p>
            <a:pPr marL="52388" lvl="1" indent="0">
              <a:buNone/>
            </a:pPr>
            <a:r>
              <a:rPr lang="en-US" sz="1800" dirty="0"/>
              <a:t>Age of the Universe: </a:t>
            </a:r>
            <a:r>
              <a:rPr lang="en-US" sz="1800" b="1" u="sng" dirty="0"/>
              <a:t>10</a:t>
            </a:r>
            <a:r>
              <a:rPr lang="en-US" sz="1800" b="1" u="sng" baseline="30000" dirty="0"/>
              <a:t>18</a:t>
            </a:r>
            <a:r>
              <a:rPr lang="en-US" sz="1800" b="1" u="sng" dirty="0"/>
              <a:t> seconds</a:t>
            </a:r>
          </a:p>
        </p:txBody>
      </p:sp>
      <p:sp>
        <p:nvSpPr>
          <p:cNvPr id="10" name="TextBox 9">
            <a:extLst>
              <a:ext uri="{FF2B5EF4-FFF2-40B4-BE49-F238E27FC236}">
                <a16:creationId xmlns:a16="http://schemas.microsoft.com/office/drawing/2014/main" id="{3FB7B4B6-A2E4-5B98-5C9B-5A21EF1C770B}"/>
              </a:ext>
            </a:extLst>
          </p:cNvPr>
          <p:cNvSpPr txBox="1"/>
          <p:nvPr/>
        </p:nvSpPr>
        <p:spPr>
          <a:xfrm>
            <a:off x="6627851" y="5871453"/>
            <a:ext cx="5454963" cy="707886"/>
          </a:xfrm>
          <a:prstGeom prst="rect">
            <a:avLst/>
          </a:prstGeom>
          <a:noFill/>
        </p:spPr>
        <p:txBody>
          <a:bodyPr wrap="square">
            <a:spAutoFit/>
          </a:bodyPr>
          <a:lstStyle/>
          <a:p>
            <a:r>
              <a:rPr lang="en-US" sz="2000" dirty="0"/>
              <a:t>Protein folding and shape are primarily driven by </a:t>
            </a:r>
            <a:r>
              <a:rPr lang="en-US" sz="2000" b="1" dirty="0">
                <a:solidFill>
                  <a:srgbClr val="00B050"/>
                </a:solidFill>
              </a:rPr>
              <a:t>interactions between amino acid side chains</a:t>
            </a:r>
            <a:r>
              <a:rPr lang="en-US" sz="2000" dirty="0"/>
              <a:t>.</a:t>
            </a:r>
          </a:p>
        </p:txBody>
      </p:sp>
    </p:spTree>
    <p:extLst>
      <p:ext uri="{BB962C8B-B14F-4D97-AF65-F5344CB8AC3E}">
        <p14:creationId xmlns:p14="http://schemas.microsoft.com/office/powerpoint/2010/main" val="1151863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xEl>
                                              <p:pRg st="0" end="0"/>
                                            </p:txEl>
                                          </p:spTgt>
                                        </p:tgtEl>
                                        <p:attrNameLst>
                                          <p:attrName>style.visibility</p:attrName>
                                        </p:attrNameLst>
                                      </p:cBhvr>
                                      <p:to>
                                        <p:strVal val="visible"/>
                                      </p:to>
                                    </p:set>
                                    <p:animEffect transition="in" filter="fade">
                                      <p:cBhvr>
                                        <p:cTn id="17" dur="500"/>
                                        <p:tgtEl>
                                          <p:spTgt spid="9">
                                            <p:txEl>
                                              <p:pRg st="0" end="0"/>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9">
                                            <p:txEl>
                                              <p:pRg st="1" end="1"/>
                                            </p:txEl>
                                          </p:spTgt>
                                        </p:tgtEl>
                                        <p:attrNameLst>
                                          <p:attrName>style.visibility</p:attrName>
                                        </p:attrNameLst>
                                      </p:cBhvr>
                                      <p:to>
                                        <p:strVal val="visible"/>
                                      </p:to>
                                    </p:set>
                                    <p:animEffect transition="in" filter="fade">
                                      <p:cBhvr>
                                        <p:cTn id="20" dur="500"/>
                                        <p:tgtEl>
                                          <p:spTgt spid="9">
                                            <p:txEl>
                                              <p:pRg st="1" end="1"/>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9">
                                            <p:txEl>
                                              <p:pRg st="2" end="2"/>
                                            </p:txEl>
                                          </p:spTgt>
                                        </p:tgtEl>
                                        <p:attrNameLst>
                                          <p:attrName>style.visibility</p:attrName>
                                        </p:attrNameLst>
                                      </p:cBhvr>
                                      <p:to>
                                        <p:strVal val="visible"/>
                                      </p:to>
                                    </p:set>
                                    <p:animEffect transition="in" filter="fade">
                                      <p:cBhvr>
                                        <p:cTn id="23" dur="500"/>
                                        <p:tgtEl>
                                          <p:spTgt spid="9">
                                            <p:txEl>
                                              <p:pRg st="2" end="2"/>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
                                            <p:txEl>
                                              <p:pRg st="3" end="3"/>
                                            </p:txEl>
                                          </p:spTgt>
                                        </p:tgtEl>
                                        <p:attrNameLst>
                                          <p:attrName>style.visibility</p:attrName>
                                        </p:attrNameLst>
                                      </p:cBhvr>
                                      <p:to>
                                        <p:strVal val="visible"/>
                                      </p:to>
                                    </p:set>
                                    <p:animEffect transition="in" filter="fade">
                                      <p:cBhvr>
                                        <p:cTn id="26" dur="500"/>
                                        <p:tgtEl>
                                          <p:spTgt spid="9">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fade">
                                      <p:cBhvr>
                                        <p:cTn id="3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4" grpId="0"/>
      <p:bldP spid="7" grpId="0"/>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E890B-BE39-0265-1B5D-05700101FCB6}"/>
              </a:ext>
            </a:extLst>
          </p:cNvPr>
          <p:cNvSpPr>
            <a:spLocks noGrp="1"/>
          </p:cNvSpPr>
          <p:nvPr>
            <p:ph type="title"/>
          </p:nvPr>
        </p:nvSpPr>
        <p:spPr>
          <a:xfrm>
            <a:off x="838200" y="111703"/>
            <a:ext cx="10515600" cy="1325563"/>
          </a:xfrm>
        </p:spPr>
        <p:txBody>
          <a:bodyPr>
            <a:normAutofit/>
          </a:bodyPr>
          <a:lstStyle/>
          <a:p>
            <a:r>
              <a:rPr lang="en-US" sz="3600" b="1" dirty="0"/>
              <a:t>The shape of the protein is what drives its function(s)</a:t>
            </a:r>
          </a:p>
        </p:txBody>
      </p:sp>
      <p:grpSp>
        <p:nvGrpSpPr>
          <p:cNvPr id="3" name="Group 2">
            <a:extLst>
              <a:ext uri="{FF2B5EF4-FFF2-40B4-BE49-F238E27FC236}">
                <a16:creationId xmlns:a16="http://schemas.microsoft.com/office/drawing/2014/main" id="{364F9776-6575-9816-3D3D-E528F93E2CF5}"/>
              </a:ext>
            </a:extLst>
          </p:cNvPr>
          <p:cNvGrpSpPr/>
          <p:nvPr/>
        </p:nvGrpSpPr>
        <p:grpSpPr>
          <a:xfrm>
            <a:off x="1120404" y="1716220"/>
            <a:ext cx="10233396" cy="4619201"/>
            <a:chOff x="3789727" y="2095623"/>
            <a:chExt cx="7884304" cy="3374920"/>
          </a:xfrm>
        </p:grpSpPr>
        <p:sp>
          <p:nvSpPr>
            <p:cNvPr id="9" name="TextBox 8">
              <a:extLst>
                <a:ext uri="{FF2B5EF4-FFF2-40B4-BE49-F238E27FC236}">
                  <a16:creationId xmlns:a16="http://schemas.microsoft.com/office/drawing/2014/main" id="{0DA00B92-F379-C709-AC4D-856CACCEE1F2}"/>
                </a:ext>
              </a:extLst>
            </p:cNvPr>
            <p:cNvSpPr txBox="1"/>
            <p:nvPr/>
          </p:nvSpPr>
          <p:spPr>
            <a:xfrm>
              <a:off x="6919205" y="5268160"/>
              <a:ext cx="1407924" cy="202383"/>
            </a:xfrm>
            <a:prstGeom prst="rect">
              <a:avLst/>
            </a:prstGeom>
            <a:noFill/>
          </p:spPr>
          <p:txBody>
            <a:bodyPr wrap="square">
              <a:spAutoFit/>
            </a:bodyPr>
            <a:lstStyle/>
            <a:p>
              <a:r>
                <a:rPr lang="en-US" sz="1200" dirty="0"/>
                <a:t>Credit: Taldi et al. (2025)</a:t>
              </a:r>
            </a:p>
          </p:txBody>
        </p:sp>
        <p:pic>
          <p:nvPicPr>
            <p:cNvPr id="10" name="Picture 9">
              <a:extLst>
                <a:ext uri="{FF2B5EF4-FFF2-40B4-BE49-F238E27FC236}">
                  <a16:creationId xmlns:a16="http://schemas.microsoft.com/office/drawing/2014/main" id="{1C88CA1C-05BE-74E5-A057-0EAC8DEDD961}"/>
                </a:ext>
              </a:extLst>
            </p:cNvPr>
            <p:cNvPicPr>
              <a:picLocks noChangeAspect="1"/>
            </p:cNvPicPr>
            <p:nvPr/>
          </p:nvPicPr>
          <p:blipFill>
            <a:blip r:embed="rId3"/>
            <a:stretch>
              <a:fillRect/>
            </a:stretch>
          </p:blipFill>
          <p:spPr>
            <a:xfrm>
              <a:off x="3789727" y="2459341"/>
              <a:ext cx="7884304" cy="2824571"/>
            </a:xfrm>
            <a:prstGeom prst="rect">
              <a:avLst/>
            </a:prstGeom>
          </p:spPr>
        </p:pic>
        <p:sp>
          <p:nvSpPr>
            <p:cNvPr id="12" name="TextBox 11">
              <a:extLst>
                <a:ext uri="{FF2B5EF4-FFF2-40B4-BE49-F238E27FC236}">
                  <a16:creationId xmlns:a16="http://schemas.microsoft.com/office/drawing/2014/main" id="{30650D35-BCE0-A6A3-FFD6-1C2D053BA8CD}"/>
                </a:ext>
              </a:extLst>
            </p:cNvPr>
            <p:cNvSpPr txBox="1"/>
            <p:nvPr/>
          </p:nvSpPr>
          <p:spPr>
            <a:xfrm>
              <a:off x="3852153" y="2095623"/>
              <a:ext cx="3831676" cy="338554"/>
            </a:xfrm>
            <a:prstGeom prst="rect">
              <a:avLst/>
            </a:prstGeom>
            <a:noFill/>
          </p:spPr>
          <p:txBody>
            <a:bodyPr wrap="square">
              <a:spAutoFit/>
            </a:bodyPr>
            <a:lstStyle/>
            <a:p>
              <a:r>
                <a:rPr lang="en-US" sz="1600" b="1" dirty="0"/>
                <a:t>A.) </a:t>
              </a:r>
              <a:r>
                <a:rPr lang="en-US" sz="1600" dirty="0"/>
                <a:t>AvrLm3 from </a:t>
              </a:r>
              <a:r>
                <a:rPr lang="en-US" sz="1600" i="1" dirty="0"/>
                <a:t>Leptosphaeria </a:t>
              </a:r>
              <a:r>
                <a:rPr lang="en-US" sz="1600" i="1" dirty="0" err="1"/>
                <a:t>maculans</a:t>
              </a:r>
              <a:endParaRPr lang="en-US" sz="1600" i="1" dirty="0"/>
            </a:p>
          </p:txBody>
        </p:sp>
        <p:sp>
          <p:nvSpPr>
            <p:cNvPr id="13" name="TextBox 12">
              <a:extLst>
                <a:ext uri="{FF2B5EF4-FFF2-40B4-BE49-F238E27FC236}">
                  <a16:creationId xmlns:a16="http://schemas.microsoft.com/office/drawing/2014/main" id="{E1CA2ABD-C84A-5B90-FD3E-955B46D31438}"/>
                </a:ext>
              </a:extLst>
            </p:cNvPr>
            <p:cNvSpPr txBox="1"/>
            <p:nvPr/>
          </p:nvSpPr>
          <p:spPr>
            <a:xfrm>
              <a:off x="8418227" y="2095623"/>
              <a:ext cx="2705137" cy="338554"/>
            </a:xfrm>
            <a:prstGeom prst="rect">
              <a:avLst/>
            </a:prstGeom>
            <a:noFill/>
          </p:spPr>
          <p:txBody>
            <a:bodyPr wrap="square">
              <a:spAutoFit/>
            </a:bodyPr>
            <a:lstStyle/>
            <a:p>
              <a:r>
                <a:rPr lang="en-US" sz="1600" b="1" dirty="0"/>
                <a:t>B.) </a:t>
              </a:r>
              <a:r>
                <a:rPr lang="en-US" sz="1600" dirty="0"/>
                <a:t>Ecp11-1 from </a:t>
              </a:r>
              <a:r>
                <a:rPr lang="en-US" sz="1600" i="1" dirty="0"/>
                <a:t>Fulvia fulva</a:t>
              </a:r>
            </a:p>
          </p:txBody>
        </p:sp>
      </p:grpSp>
    </p:spTree>
    <p:extLst>
      <p:ext uri="{BB962C8B-B14F-4D97-AF65-F5344CB8AC3E}">
        <p14:creationId xmlns:p14="http://schemas.microsoft.com/office/powerpoint/2010/main" val="1290216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786648EC-8627-AB45-107B-A15C3A52E5E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117" t="4116" r="1505" b="2782"/>
          <a:stretch>
            <a:fillRect/>
          </a:stretch>
        </p:blipFill>
        <p:spPr bwMode="auto">
          <a:xfrm>
            <a:off x="6281530" y="107915"/>
            <a:ext cx="5817705" cy="638496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E01CD63-FAFC-0487-AF5F-96D36AF8B8C0}"/>
              </a:ext>
            </a:extLst>
          </p:cNvPr>
          <p:cNvSpPr>
            <a:spLocks noGrp="1"/>
          </p:cNvSpPr>
          <p:nvPr>
            <p:ph type="title"/>
          </p:nvPr>
        </p:nvSpPr>
        <p:spPr>
          <a:xfrm>
            <a:off x="733153" y="365125"/>
            <a:ext cx="6253763" cy="1413380"/>
          </a:xfrm>
        </p:spPr>
        <p:txBody>
          <a:bodyPr>
            <a:noAutofit/>
          </a:bodyPr>
          <a:lstStyle/>
          <a:p>
            <a:r>
              <a:rPr lang="en-US" sz="3200" b="1" dirty="0"/>
              <a:t>Before AlphaFold, determining the structure of a protein was tedious, labor-intensive and expensive</a:t>
            </a:r>
            <a:endParaRPr lang="en-US" sz="3200" dirty="0"/>
          </a:p>
        </p:txBody>
      </p:sp>
      <p:pic>
        <p:nvPicPr>
          <p:cNvPr id="4098" name="Picture 2" descr="The chemist with x-ray vision | Feature | Chemistry World">
            <a:extLst>
              <a:ext uri="{FF2B5EF4-FFF2-40B4-BE49-F238E27FC236}">
                <a16:creationId xmlns:a16="http://schemas.microsoft.com/office/drawing/2014/main" id="{8AEBB68F-5926-8E00-A510-129452D2370D}"/>
              </a:ext>
            </a:extLst>
          </p:cNvPr>
          <p:cNvPicPr preferRelativeResize="0">
            <a:picLocks noChangeArrowheads="1"/>
          </p:cNvPicPr>
          <p:nvPr/>
        </p:nvPicPr>
        <p:blipFill>
          <a:blip r:embed="rId4">
            <a:extLst>
              <a:ext uri="{28A0092B-C50C-407E-A947-70E740481C1C}">
                <a14:useLocalDpi xmlns:a14="http://schemas.microsoft.com/office/drawing/2010/main" val="0"/>
              </a:ext>
            </a:extLst>
          </a:blip>
          <a:srcRect l="27540" r="16040"/>
          <a:stretch>
            <a:fillRect/>
          </a:stretch>
        </p:blipFill>
        <p:spPr bwMode="auto">
          <a:xfrm>
            <a:off x="733155" y="2033868"/>
            <a:ext cx="2011680" cy="2011680"/>
          </a:xfrm>
          <a:prstGeom prst="flowChartConnector">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C92DB79-2BA9-8A99-78E6-5CD1B61275DE}"/>
              </a:ext>
            </a:extLst>
          </p:cNvPr>
          <p:cNvSpPr txBox="1"/>
          <p:nvPr/>
        </p:nvSpPr>
        <p:spPr>
          <a:xfrm>
            <a:off x="8385519" y="6482191"/>
            <a:ext cx="1609726" cy="246221"/>
          </a:xfrm>
          <a:prstGeom prst="rect">
            <a:avLst/>
          </a:prstGeom>
          <a:noFill/>
        </p:spPr>
        <p:txBody>
          <a:bodyPr wrap="square">
            <a:spAutoFit/>
          </a:bodyPr>
          <a:lstStyle/>
          <a:p>
            <a:r>
              <a:rPr lang="en-US" sz="1000" dirty="0"/>
              <a:t>Credit: Lasker Foundation</a:t>
            </a:r>
          </a:p>
        </p:txBody>
      </p:sp>
      <p:pic>
        <p:nvPicPr>
          <p:cNvPr id="7" name="Picture 6">
            <a:extLst>
              <a:ext uri="{FF2B5EF4-FFF2-40B4-BE49-F238E27FC236}">
                <a16:creationId xmlns:a16="http://schemas.microsoft.com/office/drawing/2014/main" id="{112341E2-0EF2-12DA-FA2B-C5FC224D1A15}"/>
              </a:ext>
            </a:extLst>
          </p:cNvPr>
          <p:cNvPicPr preferRelativeResize="0">
            <a:picLocks/>
          </p:cNvPicPr>
          <p:nvPr/>
        </p:nvPicPr>
        <p:blipFill>
          <a:blip r:embed="rId5"/>
          <a:stretch>
            <a:fillRect/>
          </a:stretch>
        </p:blipFill>
        <p:spPr>
          <a:xfrm>
            <a:off x="3193175" y="2033868"/>
            <a:ext cx="2011680" cy="2011680"/>
          </a:xfrm>
          <a:prstGeom prst="ellipse">
            <a:avLst/>
          </a:prstGeom>
        </p:spPr>
      </p:pic>
      <p:sp>
        <p:nvSpPr>
          <p:cNvPr id="9" name="TextBox 8">
            <a:extLst>
              <a:ext uri="{FF2B5EF4-FFF2-40B4-BE49-F238E27FC236}">
                <a16:creationId xmlns:a16="http://schemas.microsoft.com/office/drawing/2014/main" id="{CF4611C0-2A60-B82C-B6ED-27E2B0DF75CD}"/>
              </a:ext>
            </a:extLst>
          </p:cNvPr>
          <p:cNvSpPr txBox="1"/>
          <p:nvPr/>
        </p:nvSpPr>
        <p:spPr>
          <a:xfrm>
            <a:off x="3276347" y="4053242"/>
            <a:ext cx="1845335" cy="246221"/>
          </a:xfrm>
          <a:prstGeom prst="rect">
            <a:avLst/>
          </a:prstGeom>
          <a:noFill/>
        </p:spPr>
        <p:txBody>
          <a:bodyPr wrap="square">
            <a:spAutoFit/>
          </a:bodyPr>
          <a:lstStyle/>
          <a:p>
            <a:r>
              <a:rPr lang="en-US" sz="1000" dirty="0"/>
              <a:t>Credit: de </a:t>
            </a:r>
            <a:r>
              <a:rPr lang="en-US" sz="1000" dirty="0" err="1"/>
              <a:t>Chadarevian</a:t>
            </a:r>
            <a:r>
              <a:rPr lang="en-US" sz="1000" dirty="0"/>
              <a:t> (2018)</a:t>
            </a:r>
          </a:p>
        </p:txBody>
      </p:sp>
      <p:sp>
        <p:nvSpPr>
          <p:cNvPr id="11" name="TextBox 10">
            <a:extLst>
              <a:ext uri="{FF2B5EF4-FFF2-40B4-BE49-F238E27FC236}">
                <a16:creationId xmlns:a16="http://schemas.microsoft.com/office/drawing/2014/main" id="{A56BD674-88E4-2CDA-BFFD-F251F7910561}"/>
              </a:ext>
            </a:extLst>
          </p:cNvPr>
          <p:cNvSpPr txBox="1"/>
          <p:nvPr/>
        </p:nvSpPr>
        <p:spPr>
          <a:xfrm>
            <a:off x="733155" y="4045547"/>
            <a:ext cx="2099534" cy="253916"/>
          </a:xfrm>
          <a:prstGeom prst="rect">
            <a:avLst/>
          </a:prstGeom>
          <a:noFill/>
        </p:spPr>
        <p:txBody>
          <a:bodyPr wrap="square">
            <a:spAutoFit/>
          </a:bodyPr>
          <a:lstStyle/>
          <a:p>
            <a:r>
              <a:rPr lang="en-US" sz="1000" dirty="0"/>
              <a:t>Credit: Royal Society of Chemistry</a:t>
            </a:r>
          </a:p>
        </p:txBody>
      </p:sp>
      <p:pic>
        <p:nvPicPr>
          <p:cNvPr id="12" name="Picture 11">
            <a:extLst>
              <a:ext uri="{FF2B5EF4-FFF2-40B4-BE49-F238E27FC236}">
                <a16:creationId xmlns:a16="http://schemas.microsoft.com/office/drawing/2014/main" id="{F63E0E1C-C4DE-1890-370E-709AE412FF27}"/>
              </a:ext>
            </a:extLst>
          </p:cNvPr>
          <p:cNvPicPr preferRelativeResize="0">
            <a:picLocks/>
          </p:cNvPicPr>
          <p:nvPr/>
        </p:nvPicPr>
        <p:blipFill>
          <a:blip r:embed="rId6"/>
          <a:stretch>
            <a:fillRect/>
          </a:stretch>
        </p:blipFill>
        <p:spPr>
          <a:xfrm>
            <a:off x="1986446" y="4422772"/>
            <a:ext cx="2011680" cy="2011680"/>
          </a:xfrm>
          <a:prstGeom prst="ellipse">
            <a:avLst/>
          </a:prstGeom>
        </p:spPr>
      </p:pic>
      <p:pic>
        <p:nvPicPr>
          <p:cNvPr id="1026" name="Picture 2" descr="Half-Circle Icons - Free SVG &amp; PNG Half-Circle Images - Noun Project">
            <a:extLst>
              <a:ext uri="{FF2B5EF4-FFF2-40B4-BE49-F238E27FC236}">
                <a16:creationId xmlns:a16="http://schemas.microsoft.com/office/drawing/2014/main" id="{677A736A-C82B-FEA5-9B71-CF08F6420C25}"/>
              </a:ext>
            </a:extLst>
          </p:cNvPr>
          <p:cNvPicPr>
            <a:picLocks noChangeAspect="1" noChangeArrowheads="1"/>
          </p:cNvPicPr>
          <p:nvPr/>
        </p:nvPicPr>
        <p:blipFill rotWithShape="1">
          <a:blip r:embed="rId7">
            <a:alphaModFix amt="85000"/>
            <a:extLst>
              <a:ext uri="{28A0092B-C50C-407E-A947-70E740481C1C}">
                <a14:useLocalDpi xmlns:a14="http://schemas.microsoft.com/office/drawing/2010/main" val="0"/>
              </a:ext>
            </a:extLst>
          </a:blip>
          <a:srcRect t="25350" b="25821"/>
          <a:stretch>
            <a:fillRect/>
          </a:stretch>
        </p:blipFill>
        <p:spPr bwMode="auto">
          <a:xfrm rot="10800000">
            <a:off x="733153" y="3270579"/>
            <a:ext cx="2011678" cy="774966"/>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BDE7F0D1-BD1C-2746-A0DE-312BDB20CCEF}"/>
              </a:ext>
            </a:extLst>
          </p:cNvPr>
          <p:cNvSpPr txBox="1"/>
          <p:nvPr/>
        </p:nvSpPr>
        <p:spPr>
          <a:xfrm>
            <a:off x="875459" y="3358835"/>
            <a:ext cx="1691151" cy="369332"/>
          </a:xfrm>
          <a:prstGeom prst="rect">
            <a:avLst/>
          </a:prstGeom>
          <a:noFill/>
        </p:spPr>
        <p:txBody>
          <a:bodyPr wrap="square">
            <a:spAutoFit/>
          </a:bodyPr>
          <a:lstStyle/>
          <a:p>
            <a:pPr algn="ctr">
              <a:spcAft>
                <a:spcPts val="600"/>
              </a:spcAft>
            </a:pPr>
            <a:r>
              <a:rPr lang="en-US" b="1" dirty="0">
                <a:solidFill>
                  <a:srgbClr val="FFFFFF"/>
                </a:solidFill>
              </a:rPr>
              <a:t>John Kendrew</a:t>
            </a:r>
          </a:p>
        </p:txBody>
      </p:sp>
      <p:sp>
        <p:nvSpPr>
          <p:cNvPr id="16" name="TextBox 15">
            <a:extLst>
              <a:ext uri="{FF2B5EF4-FFF2-40B4-BE49-F238E27FC236}">
                <a16:creationId xmlns:a16="http://schemas.microsoft.com/office/drawing/2014/main" id="{0AE098BA-62EC-A58C-7888-9E0B26242943}"/>
              </a:ext>
            </a:extLst>
          </p:cNvPr>
          <p:cNvSpPr txBox="1"/>
          <p:nvPr/>
        </p:nvSpPr>
        <p:spPr>
          <a:xfrm>
            <a:off x="1951921" y="6425136"/>
            <a:ext cx="2080729" cy="253916"/>
          </a:xfrm>
          <a:prstGeom prst="rect">
            <a:avLst/>
          </a:prstGeom>
          <a:noFill/>
        </p:spPr>
        <p:txBody>
          <a:bodyPr wrap="square">
            <a:spAutoFit/>
          </a:bodyPr>
          <a:lstStyle/>
          <a:p>
            <a:r>
              <a:rPr lang="en-US" sz="1000" dirty="0"/>
              <a:t>Credit: Royal Society of Chemistry</a:t>
            </a:r>
          </a:p>
        </p:txBody>
      </p:sp>
    </p:spTree>
    <p:extLst>
      <p:ext uri="{BB962C8B-B14F-4D97-AF65-F5344CB8AC3E}">
        <p14:creationId xmlns:p14="http://schemas.microsoft.com/office/powerpoint/2010/main" val="2777269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146"/>
                                        </p:tgtEl>
                                        <p:attrNameLst>
                                          <p:attrName>style.visibility</p:attrName>
                                        </p:attrNameLst>
                                      </p:cBhvr>
                                      <p:to>
                                        <p:strVal val="visible"/>
                                      </p:to>
                                    </p:set>
                                    <p:animEffect transition="in" filter="fade">
                                      <p:cBhvr>
                                        <p:cTn id="7" dur="500"/>
                                        <p:tgtEl>
                                          <p:spTgt spid="614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7A155-B27A-5A1A-03D0-E269B6ECD044}"/>
              </a:ext>
            </a:extLst>
          </p:cNvPr>
          <p:cNvSpPr>
            <a:spLocks noGrp="1"/>
          </p:cNvSpPr>
          <p:nvPr>
            <p:ph type="title"/>
          </p:nvPr>
        </p:nvSpPr>
        <p:spPr>
          <a:xfrm>
            <a:off x="746597" y="375357"/>
            <a:ext cx="10063264" cy="1325563"/>
          </a:xfrm>
        </p:spPr>
        <p:txBody>
          <a:bodyPr>
            <a:noAutofit/>
          </a:bodyPr>
          <a:lstStyle/>
          <a:p>
            <a:r>
              <a:rPr lang="en-US" sz="3600" b="1" dirty="0"/>
              <a:t>AlphaFold3 uses generative modeling to predict beyond just single proteins</a:t>
            </a:r>
          </a:p>
        </p:txBody>
      </p:sp>
      <p:pic>
        <p:nvPicPr>
          <p:cNvPr id="1021" name="Google Shape;1021;p109"/>
          <p:cNvPicPr preferRelativeResize="0"/>
          <p:nvPr/>
        </p:nvPicPr>
        <p:blipFill rotWithShape="1">
          <a:blip r:embed="rId2">
            <a:alphaModFix/>
          </a:blip>
          <a:srcRect/>
          <a:stretch/>
        </p:blipFill>
        <p:spPr>
          <a:xfrm>
            <a:off x="1008830" y="2795463"/>
            <a:ext cx="10174340" cy="2954791"/>
          </a:xfrm>
          <a:prstGeom prst="rect">
            <a:avLst/>
          </a:prstGeom>
          <a:noFill/>
          <a:ln>
            <a:noFill/>
          </a:ln>
        </p:spPr>
      </p:pic>
      <p:sp>
        <p:nvSpPr>
          <p:cNvPr id="1022" name="Google Shape;1022;p109"/>
          <p:cNvSpPr/>
          <p:nvPr/>
        </p:nvSpPr>
        <p:spPr>
          <a:xfrm>
            <a:off x="1969847" y="2795464"/>
            <a:ext cx="1271791" cy="3337898"/>
          </a:xfrm>
          <a:prstGeom prst="roundRect">
            <a:avLst>
              <a:gd name="adj" fmla="val 16667"/>
            </a:avLst>
          </a:prstGeom>
          <a:solidFill>
            <a:srgbClr val="00B0F0">
              <a:alpha val="17647"/>
            </a:srgbClr>
          </a:solidFill>
          <a:ln w="9525" cap="flat" cmpd="sng">
            <a:solidFill>
              <a:srgbClr val="FFFFFF"/>
            </a:solidFill>
            <a:prstDash val="solid"/>
            <a:round/>
            <a:headEnd type="none" w="sm" len="sm"/>
            <a:tailEnd type="none" w="sm" len="sm"/>
          </a:ln>
          <a:effectLst>
            <a:outerShdw blurRad="57150" dist="19050" dir="5400000" algn="bl" rotWithShape="0">
              <a:schemeClr val="lt1">
                <a:alpha val="7843"/>
              </a:scheme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1867" b="0" i="0" u="none" strike="noStrike" cap="none" dirty="0">
              <a:solidFill>
                <a:srgbClr val="000000"/>
              </a:solidFill>
              <a:latin typeface="DM Sans"/>
              <a:ea typeface="DM Sans"/>
              <a:cs typeface="DM Sans"/>
              <a:sym typeface="DM Sans"/>
            </a:endParaRPr>
          </a:p>
        </p:txBody>
      </p:sp>
      <p:sp>
        <p:nvSpPr>
          <p:cNvPr id="6" name="TextBox 5">
            <a:extLst>
              <a:ext uri="{FF2B5EF4-FFF2-40B4-BE49-F238E27FC236}">
                <a16:creationId xmlns:a16="http://schemas.microsoft.com/office/drawing/2014/main" id="{5A919FD5-67A5-EA79-D45C-7E8FEE5A4CA2}"/>
              </a:ext>
            </a:extLst>
          </p:cNvPr>
          <p:cNvSpPr txBox="1"/>
          <p:nvPr/>
        </p:nvSpPr>
        <p:spPr>
          <a:xfrm>
            <a:off x="5533970" y="6228727"/>
            <a:ext cx="2090845" cy="253916"/>
          </a:xfrm>
          <a:prstGeom prst="rect">
            <a:avLst/>
          </a:prstGeom>
          <a:noFill/>
        </p:spPr>
        <p:txBody>
          <a:bodyPr wrap="square">
            <a:spAutoFit/>
          </a:bodyPr>
          <a:lstStyle/>
          <a:p>
            <a:pPr defTabSz="868680">
              <a:spcAft>
                <a:spcPts val="600"/>
              </a:spcAft>
            </a:pPr>
            <a:r>
              <a:rPr lang="en-US" sz="1000" kern="1200" dirty="0">
                <a:solidFill>
                  <a:schemeClr val="tx1"/>
                </a:solidFill>
                <a:latin typeface="+mn-lt"/>
                <a:ea typeface="+mn-ea"/>
                <a:cs typeface="+mn-cs"/>
              </a:rPr>
              <a:t>Credit: Abramson et al. (2024)</a:t>
            </a:r>
            <a:endParaRPr lang="en-US" sz="1000" dirty="0"/>
          </a:p>
        </p:txBody>
      </p:sp>
      <p:sp>
        <p:nvSpPr>
          <p:cNvPr id="8" name="Google Shape;1023;p109">
            <a:extLst>
              <a:ext uri="{FF2B5EF4-FFF2-40B4-BE49-F238E27FC236}">
                <a16:creationId xmlns:a16="http://schemas.microsoft.com/office/drawing/2014/main" id="{1530F1C4-B75E-6583-FB11-E0F6B6523B82}"/>
              </a:ext>
            </a:extLst>
          </p:cNvPr>
          <p:cNvSpPr txBox="1"/>
          <p:nvPr/>
        </p:nvSpPr>
        <p:spPr>
          <a:xfrm>
            <a:off x="1914861" y="2118408"/>
            <a:ext cx="1381761" cy="677054"/>
          </a:xfrm>
          <a:prstGeom prst="rect">
            <a:avLst/>
          </a:prstGeom>
          <a:noFill/>
          <a:ln>
            <a:noFill/>
          </a:ln>
        </p:spPr>
        <p:txBody>
          <a:bodyPr spcFirstLastPara="1" wrap="square" lIns="121900" tIns="60933" rIns="121900" bIns="60933"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r>
              <a:rPr lang="en-GB" sz="1200" b="0" i="0" u="none" strike="noStrike" cap="none" dirty="0">
                <a:solidFill>
                  <a:schemeClr val="dk1"/>
                </a:solidFill>
                <a:latin typeface="DM Sans"/>
                <a:ea typeface="DM Sans"/>
                <a:cs typeface="DM Sans"/>
                <a:sym typeface="DM Sans"/>
              </a:rPr>
              <a:t>Search for Similar Examples</a:t>
            </a:r>
            <a:endParaRPr sz="2400" dirty="0"/>
          </a:p>
        </p:txBody>
      </p:sp>
    </p:spTree>
    <p:extLst>
      <p:ext uri="{BB962C8B-B14F-4D97-AF65-F5344CB8AC3E}">
        <p14:creationId xmlns:p14="http://schemas.microsoft.com/office/powerpoint/2010/main" val="1789757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22"/>
                                        </p:tgtEl>
                                        <p:attrNameLst>
                                          <p:attrName>style.visibility</p:attrName>
                                        </p:attrNameLst>
                                      </p:cBhvr>
                                      <p:to>
                                        <p:strVal val="visible"/>
                                      </p:to>
                                    </p:set>
                                    <p:animEffect transition="in" filter="fade">
                                      <p:cBhvr>
                                        <p:cTn id="10" dur="500"/>
                                        <p:tgtEl>
                                          <p:spTgt spid="10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2" grpId="0" animBg="1"/>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EB2D3-FFCC-4825-5B66-D7FA1E784C65}"/>
              </a:ext>
            </a:extLst>
          </p:cNvPr>
          <p:cNvSpPr>
            <a:spLocks noGrp="1"/>
          </p:cNvSpPr>
          <p:nvPr>
            <p:ph type="title"/>
          </p:nvPr>
        </p:nvSpPr>
        <p:spPr>
          <a:xfrm>
            <a:off x="838199" y="365125"/>
            <a:ext cx="10848975" cy="1325563"/>
          </a:xfrm>
        </p:spPr>
        <p:txBody>
          <a:bodyPr>
            <a:normAutofit/>
          </a:bodyPr>
          <a:lstStyle/>
          <a:p>
            <a:r>
              <a:rPr lang="en-US" sz="3600" b="1" dirty="0"/>
              <a:t>A multiple sequence alignment allows for evolutionary insights into important parts of the protein’s structure</a:t>
            </a:r>
          </a:p>
        </p:txBody>
      </p:sp>
      <p:sp>
        <p:nvSpPr>
          <p:cNvPr id="20" name="Rectangle: Rounded Corners 19">
            <a:extLst>
              <a:ext uri="{FF2B5EF4-FFF2-40B4-BE49-F238E27FC236}">
                <a16:creationId xmlns:a16="http://schemas.microsoft.com/office/drawing/2014/main" id="{4F6B9F94-26AB-FC18-0FFB-91E74B6ED6AA}"/>
              </a:ext>
            </a:extLst>
          </p:cNvPr>
          <p:cNvSpPr/>
          <p:nvPr/>
        </p:nvSpPr>
        <p:spPr>
          <a:xfrm>
            <a:off x="1930400" y="2993083"/>
            <a:ext cx="1536700" cy="2196182"/>
          </a:xfrm>
          <a:prstGeom prst="roundRect">
            <a:avLst/>
          </a:prstGeom>
          <a:solidFill>
            <a:schemeClr val="accent3">
              <a:lumMod val="20000"/>
              <a:lumOff val="80000"/>
              <a:alpha val="37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172DC6DF-6500-BCC3-1414-CF46033AE674}"/>
              </a:ext>
            </a:extLst>
          </p:cNvPr>
          <p:cNvSpPr/>
          <p:nvPr/>
        </p:nvSpPr>
        <p:spPr>
          <a:xfrm>
            <a:off x="4940300" y="2993083"/>
            <a:ext cx="318830" cy="2196182"/>
          </a:xfrm>
          <a:prstGeom prst="roundRect">
            <a:avLst/>
          </a:prstGeom>
          <a:solidFill>
            <a:schemeClr val="accent2">
              <a:lumMod val="40000"/>
              <a:lumOff val="60000"/>
              <a:alpha val="37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72CEA5AD-0D7E-3E30-5332-F4CF9E485D85}"/>
              </a:ext>
            </a:extLst>
          </p:cNvPr>
          <p:cNvSpPr/>
          <p:nvPr/>
        </p:nvSpPr>
        <p:spPr>
          <a:xfrm>
            <a:off x="4203700" y="2993083"/>
            <a:ext cx="318830" cy="2196182"/>
          </a:xfrm>
          <a:prstGeom prst="roundRect">
            <a:avLst/>
          </a:prstGeom>
          <a:solidFill>
            <a:schemeClr val="accent2">
              <a:lumMod val="40000"/>
              <a:lumOff val="60000"/>
              <a:alpha val="37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Rounded Corners 22">
            <a:extLst>
              <a:ext uri="{FF2B5EF4-FFF2-40B4-BE49-F238E27FC236}">
                <a16:creationId xmlns:a16="http://schemas.microsoft.com/office/drawing/2014/main" id="{3C8CE464-5A30-7224-E5ED-384F1600F3F2}"/>
              </a:ext>
            </a:extLst>
          </p:cNvPr>
          <p:cNvSpPr/>
          <p:nvPr/>
        </p:nvSpPr>
        <p:spPr>
          <a:xfrm>
            <a:off x="6026150" y="2943429"/>
            <a:ext cx="810955" cy="2245836"/>
          </a:xfrm>
          <a:prstGeom prst="roundRect">
            <a:avLst/>
          </a:prstGeom>
          <a:solidFill>
            <a:schemeClr val="accent3">
              <a:lumMod val="20000"/>
              <a:lumOff val="80000"/>
              <a:alpha val="37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CD1DD3CD-51A8-7B3B-0661-122E53AE21AF}"/>
              </a:ext>
            </a:extLst>
          </p:cNvPr>
          <p:cNvPicPr>
            <a:picLocks noChangeAspect="1"/>
          </p:cNvPicPr>
          <p:nvPr/>
        </p:nvPicPr>
        <p:blipFill>
          <a:blip r:embed="rId3"/>
          <a:stretch>
            <a:fillRect/>
          </a:stretch>
        </p:blipFill>
        <p:spPr>
          <a:xfrm>
            <a:off x="700763" y="3017439"/>
            <a:ext cx="6535062" cy="2048161"/>
          </a:xfrm>
          <a:prstGeom prst="rect">
            <a:avLst/>
          </a:prstGeom>
        </p:spPr>
      </p:pic>
      <p:sp>
        <p:nvSpPr>
          <p:cNvPr id="26" name="TextBox 25">
            <a:extLst>
              <a:ext uri="{FF2B5EF4-FFF2-40B4-BE49-F238E27FC236}">
                <a16:creationId xmlns:a16="http://schemas.microsoft.com/office/drawing/2014/main" id="{C07BF28C-2F66-AA8D-1D41-4173DF01A442}"/>
              </a:ext>
            </a:extLst>
          </p:cNvPr>
          <p:cNvSpPr txBox="1"/>
          <p:nvPr/>
        </p:nvSpPr>
        <p:spPr>
          <a:xfrm>
            <a:off x="5910009" y="2260093"/>
            <a:ext cx="1043235" cy="646331"/>
          </a:xfrm>
          <a:prstGeom prst="rect">
            <a:avLst/>
          </a:prstGeom>
          <a:noFill/>
        </p:spPr>
        <p:txBody>
          <a:bodyPr wrap="none" rtlCol="0">
            <a:spAutoFit/>
          </a:bodyPr>
          <a:lstStyle/>
          <a:p>
            <a:pPr algn="ctr"/>
            <a:r>
              <a:rPr lang="en-US" dirty="0"/>
              <a:t>Variable </a:t>
            </a:r>
            <a:br>
              <a:rPr lang="en-US" dirty="0"/>
            </a:br>
            <a:r>
              <a:rPr lang="en-US" dirty="0"/>
              <a:t>Regions</a:t>
            </a:r>
          </a:p>
        </p:txBody>
      </p:sp>
      <p:sp>
        <p:nvSpPr>
          <p:cNvPr id="27" name="TextBox 26">
            <a:extLst>
              <a:ext uri="{FF2B5EF4-FFF2-40B4-BE49-F238E27FC236}">
                <a16:creationId xmlns:a16="http://schemas.microsoft.com/office/drawing/2014/main" id="{FE565CEF-1794-E754-32B3-D65695F8CAB1}"/>
              </a:ext>
            </a:extLst>
          </p:cNvPr>
          <p:cNvSpPr txBox="1"/>
          <p:nvPr/>
        </p:nvSpPr>
        <p:spPr>
          <a:xfrm>
            <a:off x="4029873" y="2247443"/>
            <a:ext cx="1410900" cy="646331"/>
          </a:xfrm>
          <a:prstGeom prst="rect">
            <a:avLst/>
          </a:prstGeom>
          <a:noFill/>
        </p:spPr>
        <p:txBody>
          <a:bodyPr wrap="none" rtlCol="0">
            <a:spAutoFit/>
          </a:bodyPr>
          <a:lstStyle/>
          <a:p>
            <a:pPr algn="ctr"/>
            <a:r>
              <a:rPr lang="en-US" dirty="0"/>
              <a:t>Co-Evolving </a:t>
            </a:r>
            <a:br>
              <a:rPr lang="en-US" dirty="0"/>
            </a:br>
            <a:r>
              <a:rPr lang="en-US" dirty="0"/>
              <a:t>Regions</a:t>
            </a:r>
          </a:p>
        </p:txBody>
      </p:sp>
      <p:sp>
        <p:nvSpPr>
          <p:cNvPr id="28" name="TextBox 27">
            <a:extLst>
              <a:ext uri="{FF2B5EF4-FFF2-40B4-BE49-F238E27FC236}">
                <a16:creationId xmlns:a16="http://schemas.microsoft.com/office/drawing/2014/main" id="{0C1E4B18-20C3-216F-2A68-4931A5221AFC}"/>
              </a:ext>
            </a:extLst>
          </p:cNvPr>
          <p:cNvSpPr txBox="1"/>
          <p:nvPr/>
        </p:nvSpPr>
        <p:spPr>
          <a:xfrm>
            <a:off x="2042352" y="2247443"/>
            <a:ext cx="1312795" cy="646331"/>
          </a:xfrm>
          <a:prstGeom prst="rect">
            <a:avLst/>
          </a:prstGeom>
          <a:noFill/>
        </p:spPr>
        <p:txBody>
          <a:bodyPr wrap="none" rtlCol="0">
            <a:spAutoFit/>
          </a:bodyPr>
          <a:lstStyle/>
          <a:p>
            <a:pPr algn="ctr"/>
            <a:r>
              <a:rPr lang="en-US" dirty="0"/>
              <a:t>Conserved </a:t>
            </a:r>
            <a:br>
              <a:rPr lang="en-US" dirty="0"/>
            </a:br>
            <a:r>
              <a:rPr lang="en-US" dirty="0"/>
              <a:t>Regions</a:t>
            </a:r>
          </a:p>
        </p:txBody>
      </p:sp>
      <p:pic>
        <p:nvPicPr>
          <p:cNvPr id="3" name="Picture 2">
            <a:extLst>
              <a:ext uri="{FF2B5EF4-FFF2-40B4-BE49-F238E27FC236}">
                <a16:creationId xmlns:a16="http://schemas.microsoft.com/office/drawing/2014/main" id="{8BEEA2F3-9EF5-385C-0288-5C6894539F58}"/>
              </a:ext>
            </a:extLst>
          </p:cNvPr>
          <p:cNvPicPr>
            <a:picLocks noChangeAspect="1"/>
          </p:cNvPicPr>
          <p:nvPr/>
        </p:nvPicPr>
        <p:blipFill>
          <a:blip r:embed="rId4"/>
          <a:stretch>
            <a:fillRect/>
          </a:stretch>
        </p:blipFill>
        <p:spPr>
          <a:xfrm>
            <a:off x="7676771" y="2532554"/>
            <a:ext cx="3814466" cy="2973990"/>
          </a:xfrm>
          <a:prstGeom prst="rect">
            <a:avLst/>
          </a:prstGeom>
        </p:spPr>
      </p:pic>
      <p:sp>
        <p:nvSpPr>
          <p:cNvPr id="30" name="Oval 29">
            <a:extLst>
              <a:ext uri="{FF2B5EF4-FFF2-40B4-BE49-F238E27FC236}">
                <a16:creationId xmlns:a16="http://schemas.microsoft.com/office/drawing/2014/main" id="{945C5122-C184-2905-1529-362F481B2F98}"/>
              </a:ext>
            </a:extLst>
          </p:cNvPr>
          <p:cNvSpPr/>
          <p:nvPr/>
        </p:nvSpPr>
        <p:spPr>
          <a:xfrm>
            <a:off x="8540750" y="3500437"/>
            <a:ext cx="2019300" cy="1038225"/>
          </a:xfrm>
          <a:prstGeom prst="ellipse">
            <a:avLst/>
          </a:prstGeom>
          <a:solidFill>
            <a:schemeClr val="accent1">
              <a:alpha val="24000"/>
            </a:schemeClr>
          </a:solidFill>
          <a:ln w="762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44706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500"/>
                                        <p:tgtEl>
                                          <p:spTgt spid="2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fade">
                                      <p:cBhvr>
                                        <p:cTn id="18" dur="500"/>
                                        <p:tgtEl>
                                          <p:spTgt spid="2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fade">
                                      <p:cBhvr>
                                        <p:cTn id="23" dur="500"/>
                                        <p:tgtEl>
                                          <p:spTgt spid="2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2"/>
                                        </p:tgtEl>
                                        <p:attrNameLst>
                                          <p:attrName>style.visibility</p:attrName>
                                        </p:attrNameLst>
                                      </p:cBhvr>
                                      <p:to>
                                        <p:strVal val="visible"/>
                                      </p:to>
                                    </p:set>
                                    <p:animEffect transition="in" filter="fade">
                                      <p:cBhvr>
                                        <p:cTn id="26" dur="500"/>
                                        <p:tgtEl>
                                          <p:spTgt spid="2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
                                        </p:tgtEl>
                                        <p:attrNameLst>
                                          <p:attrName>style.visibility</p:attrName>
                                        </p:attrNameLst>
                                      </p:cBhvr>
                                      <p:to>
                                        <p:strVal val="visible"/>
                                      </p:to>
                                    </p:set>
                                    <p:animEffect transition="in" filter="fade">
                                      <p:cBhvr>
                                        <p:cTn id="34" dur="500"/>
                                        <p:tgtEl>
                                          <p:spTgt spid="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0"/>
                                        </p:tgtEl>
                                        <p:attrNameLst>
                                          <p:attrName>style.visibility</p:attrName>
                                        </p:attrNameLst>
                                      </p:cBhvr>
                                      <p:to>
                                        <p:strVal val="visible"/>
                                      </p:to>
                                    </p:set>
                                    <p:animEffect transition="in" filter="fade">
                                      <p:cBhvr>
                                        <p:cTn id="3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6" grpId="0"/>
      <p:bldP spid="27" grpId="0"/>
      <p:bldP spid="28" grpId="0"/>
      <p:bldP spid="3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04A14-80C5-E7E7-E999-84D2A4ECE51C}"/>
              </a:ext>
            </a:extLst>
          </p:cNvPr>
          <p:cNvSpPr>
            <a:spLocks noGrp="1"/>
          </p:cNvSpPr>
          <p:nvPr>
            <p:ph type="title"/>
          </p:nvPr>
        </p:nvSpPr>
        <p:spPr>
          <a:xfrm>
            <a:off x="523373" y="547844"/>
            <a:ext cx="11145253" cy="1325563"/>
          </a:xfrm>
        </p:spPr>
        <p:txBody>
          <a:bodyPr>
            <a:noAutofit/>
          </a:bodyPr>
          <a:lstStyle/>
          <a:p>
            <a:r>
              <a:rPr lang="en-US" sz="3600" b="1" dirty="0"/>
              <a:t>Pair representation allows AlphaFold to examine how every amino acid in a sequence interacts with each other</a:t>
            </a:r>
          </a:p>
        </p:txBody>
      </p:sp>
      <p:pic>
        <p:nvPicPr>
          <p:cNvPr id="4098" name="Picture 2" descr="The game has changed.' AI triumphs at solving protein structures | Science  | AAAS">
            <a:extLst>
              <a:ext uri="{FF2B5EF4-FFF2-40B4-BE49-F238E27FC236}">
                <a16:creationId xmlns:a16="http://schemas.microsoft.com/office/drawing/2014/main" id="{CBAFDCDC-BF46-97D7-9C49-77FB3FBDE2F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108" r="13804"/>
          <a:stretch>
            <a:fillRect/>
          </a:stretch>
        </p:blipFill>
        <p:spPr bwMode="auto">
          <a:xfrm>
            <a:off x="8653896" y="2387613"/>
            <a:ext cx="1129485" cy="881324"/>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Researchers turn to deep learning to decode protein structures | PNAS">
            <a:extLst>
              <a:ext uri="{FF2B5EF4-FFF2-40B4-BE49-F238E27FC236}">
                <a16:creationId xmlns:a16="http://schemas.microsoft.com/office/drawing/2014/main" id="{2FD58DB1-28DB-2F3D-1F22-32ACA44CA43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58275" y="2912012"/>
            <a:ext cx="926818" cy="881324"/>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Homology modeling - Wikipedia">
            <a:extLst>
              <a:ext uri="{FF2B5EF4-FFF2-40B4-BE49-F238E27FC236}">
                <a16:creationId xmlns:a16="http://schemas.microsoft.com/office/drawing/2014/main" id="{C71893F3-C10D-33D1-99FD-E581650C42D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6771734">
            <a:off x="9595353" y="2914813"/>
            <a:ext cx="1167625" cy="875719"/>
          </a:xfrm>
          <a:prstGeom prst="rect">
            <a:avLst/>
          </a:prstGeom>
          <a:noFill/>
          <a:extLst>
            <a:ext uri="{909E8E84-426E-40DD-AFC4-6F175D3DCCD1}">
              <a14:hiddenFill xmlns:a14="http://schemas.microsoft.com/office/drawing/2010/main">
                <a:solidFill>
                  <a:srgbClr val="FFFFFF"/>
                </a:solidFill>
              </a14:hiddenFill>
            </a:ext>
          </a:extLst>
        </p:spPr>
      </p:pic>
      <p:pic>
        <p:nvPicPr>
          <p:cNvPr id="6" name="Google Shape;578;p64" descr="A grid of squares with different colors&#10;&#10;AI-generated content may be incorrect.">
            <a:extLst>
              <a:ext uri="{FF2B5EF4-FFF2-40B4-BE49-F238E27FC236}">
                <a16:creationId xmlns:a16="http://schemas.microsoft.com/office/drawing/2014/main" id="{DE1FC61C-9FCA-E196-A04F-243648C201AA}"/>
              </a:ext>
            </a:extLst>
          </p:cNvPr>
          <p:cNvPicPr preferRelativeResize="0"/>
          <p:nvPr/>
        </p:nvPicPr>
        <p:blipFill rotWithShape="1">
          <a:blip r:embed="rId6">
            <a:alphaModFix/>
          </a:blip>
          <a:srcRect b="73618"/>
          <a:stretch>
            <a:fillRect/>
          </a:stretch>
        </p:blipFill>
        <p:spPr>
          <a:xfrm>
            <a:off x="113798" y="2102527"/>
            <a:ext cx="5268234" cy="391831"/>
          </a:xfrm>
          <a:prstGeom prst="rect">
            <a:avLst/>
          </a:prstGeom>
          <a:noFill/>
          <a:ln>
            <a:noFill/>
          </a:ln>
        </p:spPr>
      </p:pic>
      <p:sp>
        <p:nvSpPr>
          <p:cNvPr id="11" name="Rectangle: Rounded Corners 10">
            <a:extLst>
              <a:ext uri="{FF2B5EF4-FFF2-40B4-BE49-F238E27FC236}">
                <a16:creationId xmlns:a16="http://schemas.microsoft.com/office/drawing/2014/main" id="{F771CD2F-9F03-2F6F-61B4-0ADDD77C7A75}"/>
              </a:ext>
            </a:extLst>
          </p:cNvPr>
          <p:cNvSpPr/>
          <p:nvPr/>
        </p:nvSpPr>
        <p:spPr>
          <a:xfrm>
            <a:off x="7519665" y="2273142"/>
            <a:ext cx="3302874" cy="1715656"/>
          </a:xfrm>
          <a:prstGeom prst="round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1BBABDE0-96D2-7388-9B6A-62538D64A185}"/>
              </a:ext>
            </a:extLst>
          </p:cNvPr>
          <p:cNvSpPr txBox="1"/>
          <p:nvPr/>
        </p:nvSpPr>
        <p:spPr>
          <a:xfrm>
            <a:off x="4888895" y="5627552"/>
            <a:ext cx="6526538" cy="707886"/>
          </a:xfrm>
          <a:prstGeom prst="rect">
            <a:avLst/>
          </a:prstGeom>
          <a:noFill/>
        </p:spPr>
        <p:txBody>
          <a:bodyPr wrap="square">
            <a:spAutoFit/>
          </a:bodyPr>
          <a:lstStyle/>
          <a:p>
            <a:r>
              <a:rPr lang="en-US" sz="2000" dirty="0"/>
              <a:t>Which of these templates (or combination of them) gives the </a:t>
            </a:r>
            <a:r>
              <a:rPr lang="en-US" sz="2000" b="1" dirty="0">
                <a:solidFill>
                  <a:srgbClr val="00B050"/>
                </a:solidFill>
              </a:rPr>
              <a:t>most helpful information for this residue pair</a:t>
            </a:r>
            <a:r>
              <a:rPr lang="en-US" sz="2000" dirty="0"/>
              <a:t>?</a:t>
            </a:r>
          </a:p>
        </p:txBody>
      </p:sp>
      <p:pic>
        <p:nvPicPr>
          <p:cNvPr id="7" name="Picture 6">
            <a:extLst>
              <a:ext uri="{FF2B5EF4-FFF2-40B4-BE49-F238E27FC236}">
                <a16:creationId xmlns:a16="http://schemas.microsoft.com/office/drawing/2014/main" id="{F7AB1FA0-9AB0-EE6F-99CC-D5FA06B3ECFB}"/>
              </a:ext>
            </a:extLst>
          </p:cNvPr>
          <p:cNvPicPr>
            <a:picLocks noChangeAspect="1"/>
          </p:cNvPicPr>
          <p:nvPr/>
        </p:nvPicPr>
        <p:blipFill>
          <a:blip r:embed="rId7"/>
          <a:stretch>
            <a:fillRect/>
          </a:stretch>
        </p:blipFill>
        <p:spPr>
          <a:xfrm>
            <a:off x="776568" y="2901253"/>
            <a:ext cx="5751344" cy="3551019"/>
          </a:xfrm>
          <a:prstGeom prst="rect">
            <a:avLst/>
          </a:prstGeom>
        </p:spPr>
      </p:pic>
      <p:cxnSp>
        <p:nvCxnSpPr>
          <p:cNvPr id="8" name="Straight Connector 7">
            <a:extLst>
              <a:ext uri="{FF2B5EF4-FFF2-40B4-BE49-F238E27FC236}">
                <a16:creationId xmlns:a16="http://schemas.microsoft.com/office/drawing/2014/main" id="{7352D67E-11DC-FE8A-9608-94489CAE3BE3}"/>
              </a:ext>
            </a:extLst>
          </p:cNvPr>
          <p:cNvCxnSpPr>
            <a:cxnSpLocks/>
          </p:cNvCxnSpPr>
          <p:nvPr/>
        </p:nvCxnSpPr>
        <p:spPr>
          <a:xfrm flipV="1">
            <a:off x="3659013" y="3855720"/>
            <a:ext cx="3909414" cy="1657428"/>
          </a:xfrm>
          <a:prstGeom prst="line">
            <a:avLst/>
          </a:prstGeom>
          <a:ln>
            <a:solidFill>
              <a:srgbClr val="C00000"/>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D0938CDE-F9ED-D829-3724-4C0BCE120DEE}"/>
              </a:ext>
            </a:extLst>
          </p:cNvPr>
          <p:cNvCxnSpPr>
            <a:cxnSpLocks/>
            <a:stCxn id="18" idx="2"/>
          </p:cNvCxnSpPr>
          <p:nvPr/>
        </p:nvCxnSpPr>
        <p:spPr>
          <a:xfrm flipV="1">
            <a:off x="3743303" y="3988798"/>
            <a:ext cx="6868817" cy="1697019"/>
          </a:xfrm>
          <a:prstGeom prst="line">
            <a:avLst/>
          </a:prstGeom>
          <a:ln>
            <a:solidFill>
              <a:srgbClr val="C00000"/>
            </a:solidFill>
          </a:ln>
        </p:spPr>
        <p:style>
          <a:lnRef idx="2">
            <a:schemeClr val="accent1"/>
          </a:lnRef>
          <a:fillRef idx="0">
            <a:schemeClr val="accent1"/>
          </a:fillRef>
          <a:effectRef idx="1">
            <a:schemeClr val="accent1"/>
          </a:effectRef>
          <a:fontRef idx="minor">
            <a:schemeClr val="tx1"/>
          </a:fontRef>
        </p:style>
      </p:cxnSp>
      <p:sp>
        <p:nvSpPr>
          <p:cNvPr id="18" name="Rectangle 17">
            <a:extLst>
              <a:ext uri="{FF2B5EF4-FFF2-40B4-BE49-F238E27FC236}">
                <a16:creationId xmlns:a16="http://schemas.microsoft.com/office/drawing/2014/main" id="{3707D763-3BED-6497-6ACB-DF01293DBAD5}"/>
              </a:ext>
            </a:extLst>
          </p:cNvPr>
          <p:cNvSpPr/>
          <p:nvPr/>
        </p:nvSpPr>
        <p:spPr>
          <a:xfrm>
            <a:off x="3643044" y="5490355"/>
            <a:ext cx="200517" cy="195462"/>
          </a:xfrm>
          <a:prstGeom prst="rect">
            <a:avLst/>
          </a:prstGeom>
          <a:noFill/>
          <a:ln w="381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9865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par>
                                <p:cTn id="18" presetID="10" presetClass="entr" presetSubtype="0" fill="hold" nodeType="withEffect">
                                  <p:stCondLst>
                                    <p:cond delay="0"/>
                                  </p:stCondLst>
                                  <p:childTnLst>
                                    <p:set>
                                      <p:cBhvr>
                                        <p:cTn id="19" dur="1" fill="hold">
                                          <p:stCondLst>
                                            <p:cond delay="0"/>
                                          </p:stCondLst>
                                        </p:cTn>
                                        <p:tgtEl>
                                          <p:spTgt spid="4100"/>
                                        </p:tgtEl>
                                        <p:attrNameLst>
                                          <p:attrName>style.visibility</p:attrName>
                                        </p:attrNameLst>
                                      </p:cBhvr>
                                      <p:to>
                                        <p:strVal val="visible"/>
                                      </p:to>
                                    </p:set>
                                    <p:animEffect transition="in" filter="fade">
                                      <p:cBhvr>
                                        <p:cTn id="20" dur="500"/>
                                        <p:tgtEl>
                                          <p:spTgt spid="4100"/>
                                        </p:tgtEl>
                                      </p:cBhvr>
                                    </p:animEffect>
                                  </p:childTnLst>
                                </p:cTn>
                              </p:par>
                              <p:par>
                                <p:cTn id="21" presetID="10" presetClass="entr" presetSubtype="0" fill="hold" nodeType="withEffect">
                                  <p:stCondLst>
                                    <p:cond delay="0"/>
                                  </p:stCondLst>
                                  <p:childTnLst>
                                    <p:set>
                                      <p:cBhvr>
                                        <p:cTn id="22" dur="1" fill="hold">
                                          <p:stCondLst>
                                            <p:cond delay="0"/>
                                          </p:stCondLst>
                                        </p:cTn>
                                        <p:tgtEl>
                                          <p:spTgt spid="4098"/>
                                        </p:tgtEl>
                                        <p:attrNameLst>
                                          <p:attrName>style.visibility</p:attrName>
                                        </p:attrNameLst>
                                      </p:cBhvr>
                                      <p:to>
                                        <p:strVal val="visible"/>
                                      </p:to>
                                    </p:set>
                                    <p:animEffect transition="in" filter="fade">
                                      <p:cBhvr>
                                        <p:cTn id="23" dur="500"/>
                                        <p:tgtEl>
                                          <p:spTgt spid="4098"/>
                                        </p:tgtEl>
                                      </p:cBhvr>
                                    </p:animEffect>
                                  </p:childTnLst>
                                </p:cTn>
                              </p:par>
                              <p:par>
                                <p:cTn id="24" presetID="10" presetClass="entr" presetSubtype="0" fill="hold" nodeType="withEffect">
                                  <p:stCondLst>
                                    <p:cond delay="0"/>
                                  </p:stCondLst>
                                  <p:childTnLst>
                                    <p:set>
                                      <p:cBhvr>
                                        <p:cTn id="25" dur="1" fill="hold">
                                          <p:stCondLst>
                                            <p:cond delay="0"/>
                                          </p:stCondLst>
                                        </p:cTn>
                                        <p:tgtEl>
                                          <p:spTgt spid="4102"/>
                                        </p:tgtEl>
                                        <p:attrNameLst>
                                          <p:attrName>style.visibility</p:attrName>
                                        </p:attrNameLst>
                                      </p:cBhvr>
                                      <p:to>
                                        <p:strVal val="visible"/>
                                      </p:to>
                                    </p:set>
                                    <p:animEffect transition="in" filter="fade">
                                      <p:cBhvr>
                                        <p:cTn id="26" dur="500"/>
                                        <p:tgtEl>
                                          <p:spTgt spid="4102"/>
                                        </p:tgtEl>
                                      </p:cBhvr>
                                    </p:animEffect>
                                  </p:childTnLst>
                                </p:cTn>
                              </p:par>
                              <p:par>
                                <p:cTn id="27" presetID="10" presetClass="entr" presetSubtype="0" fill="hold"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par>
                                <p:cTn id="30" presetID="10"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500"/>
                                        <p:tgtEl>
                                          <p:spTgt spid="18"/>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fade">
                                      <p:cBhvr>
                                        <p:cTn id="4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5" grpId="0"/>
      <p:bldP spid="18"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E1EC36AFCF37D429AE6F5E4BCD1CB54" ma:contentTypeVersion="12" ma:contentTypeDescription="Create a new document." ma:contentTypeScope="" ma:versionID="6e25d415570e7bcf399fff7f6d9744c0">
  <xsd:schema xmlns:xsd="http://www.w3.org/2001/XMLSchema" xmlns:xs="http://www.w3.org/2001/XMLSchema" xmlns:p="http://schemas.microsoft.com/office/2006/metadata/properties" xmlns:ns2="4e6d719a-4241-47a7-b1e9-f2b455921ede" xmlns:ns3="7c232f3c-a54c-4e4e-bb14-261a5cbdc9db" targetNamespace="http://schemas.microsoft.com/office/2006/metadata/properties" ma:root="true" ma:fieldsID="a01534688678723246d6930c6f8f0b07" ns2:_="" ns3:_="">
    <xsd:import namespace="4e6d719a-4241-47a7-b1e9-f2b455921ede"/>
    <xsd:import namespace="7c232f3c-a54c-4e4e-bb14-261a5cbdc9db"/>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e6d719a-4241-47a7-b1e9-f2b455921ed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fa0c477a-f09e-4137-8c49-77869fdcca91"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7c232f3c-a54c-4e4e-bb14-261a5cbdc9db"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e182729b-3c25-47d3-8e58-430abb06b144}" ma:internalName="TaxCatchAll" ma:showField="CatchAllData" ma:web="7c232f3c-a54c-4e4e-bb14-261a5cbdc9db">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4e6d719a-4241-47a7-b1e9-f2b455921ede">
      <Terms xmlns="http://schemas.microsoft.com/office/infopath/2007/PartnerControls"/>
    </lcf76f155ced4ddcb4097134ff3c332f>
    <TaxCatchAll xmlns="7c232f3c-a54c-4e4e-bb14-261a5cbdc9db" xsi:nil="true"/>
  </documentManagement>
</p:properties>
</file>

<file path=customXml/itemProps1.xml><?xml version="1.0" encoding="utf-8"?>
<ds:datastoreItem xmlns:ds="http://schemas.openxmlformats.org/officeDocument/2006/customXml" ds:itemID="{E40D53EE-420D-4B38-B038-67D6BBE5A7AF}">
  <ds:schemaRefs>
    <ds:schemaRef ds:uri="http://schemas.microsoft.com/sharepoint/v3/contenttype/forms"/>
  </ds:schemaRefs>
</ds:datastoreItem>
</file>

<file path=customXml/itemProps2.xml><?xml version="1.0" encoding="utf-8"?>
<ds:datastoreItem xmlns:ds="http://schemas.openxmlformats.org/officeDocument/2006/customXml" ds:itemID="{76D523F0-5D65-4E12-A9DA-7B66C491FE4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e6d719a-4241-47a7-b1e9-f2b455921ede"/>
    <ds:schemaRef ds:uri="7c232f3c-a54c-4e4e-bb14-261a5cbdc9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9D61DC0-2CAA-4FF2-8563-B540AFB066F6}">
  <ds:schemaRefs>
    <ds:schemaRef ds:uri="http://schemas.microsoft.com/office/2006/metadata/properties"/>
    <ds:schemaRef ds:uri="http://schemas.microsoft.com/office/infopath/2007/PartnerControls"/>
    <ds:schemaRef ds:uri="4e6d719a-4241-47a7-b1e9-f2b455921ede"/>
    <ds:schemaRef ds:uri="7c232f3c-a54c-4e4e-bb14-261a5cbdc9db"/>
  </ds:schemaRefs>
</ds:datastoreItem>
</file>

<file path=docProps/app.xml><?xml version="1.0" encoding="utf-8"?>
<Properties xmlns="http://schemas.openxmlformats.org/officeDocument/2006/extended-properties" xmlns:vt="http://schemas.openxmlformats.org/officeDocument/2006/docPropsVTypes">
  <TotalTime>4166</TotalTime>
  <Words>2209</Words>
  <Application>Microsoft Office PowerPoint</Application>
  <PresentationFormat>Widescreen</PresentationFormat>
  <Paragraphs>219</Paragraphs>
  <Slides>26</Slides>
  <Notes>11</Notes>
  <HiddenSlides>0</HiddenSlides>
  <MMClips>0</MMClips>
  <ScaleCrop>false</ScaleCrop>
  <HeadingPairs>
    <vt:vector size="4" baseType="variant">
      <vt:variant>
        <vt:lpstr>Theme</vt:lpstr>
      </vt:variant>
      <vt:variant>
        <vt:i4>2</vt:i4>
      </vt:variant>
      <vt:variant>
        <vt:lpstr>Slide Titles</vt:lpstr>
      </vt:variant>
      <vt:variant>
        <vt:i4>26</vt:i4>
      </vt:variant>
    </vt:vector>
  </HeadingPairs>
  <TitlesOfParts>
    <vt:vector size="28" baseType="lpstr">
      <vt:lpstr>Office Theme</vt:lpstr>
      <vt:lpstr>Office Theme</vt:lpstr>
      <vt:lpstr>From Sequence to Structure:  How AlphaFold Sees Proteins in 3D</vt:lpstr>
      <vt:lpstr>Overview</vt:lpstr>
      <vt:lpstr>AlphaFold is an artificial intelligence algorithm that can determine a protein's 3-D structure from its amino acid sequence</vt:lpstr>
      <vt:lpstr>Levinthal’s Paradox: Despite the incredible complexity of protein structures, they fold correctly in milliseconds</vt:lpstr>
      <vt:lpstr>The shape of the protein is what drives its function(s)</vt:lpstr>
      <vt:lpstr>Before AlphaFold, determining the structure of a protein was tedious, labor-intensive and expensive</vt:lpstr>
      <vt:lpstr>AlphaFold3 uses generative modeling to predict beyond just single proteins</vt:lpstr>
      <vt:lpstr>A multiple sequence alignment allows for evolutionary insights into important parts of the protein’s structure</vt:lpstr>
      <vt:lpstr>Pair representation allows AlphaFold to examine how every amino acid in a sequence interacts with each other</vt:lpstr>
      <vt:lpstr>AlphaFold3 begins by considering evolution, structure, and small molecule chemistry</vt:lpstr>
      <vt:lpstr>AlphaFold3 uses generative modeling to predict beyond just single proteins</vt:lpstr>
      <vt:lpstr>The input embedder transforms biological features into atom-level representations that can be used by the neural network</vt:lpstr>
      <vt:lpstr>AlphaFold3 uses generative modeling to predict beyond just single proteins</vt:lpstr>
      <vt:lpstr>AlphaFold3 builds context from homologous sequences and structures</vt:lpstr>
      <vt:lpstr>AlphaFold3 uses generative modeling to predict beyond just single proteins</vt:lpstr>
      <vt:lpstr>The Pairformer generates structural hypotheses by reasoning how each amino acid interacts with one another</vt:lpstr>
      <vt:lpstr>AlphaFold3 uses generative modeling to predict beyond just single proteins</vt:lpstr>
      <vt:lpstr>By learning how to undo noise on real data, diffusion models figure out the rules of the data’s structure — and use those rules to generate entirely new, realistic examples</vt:lpstr>
      <vt:lpstr>AlphaFold3 refines protein structure by gradually denoising a 3D atomic cloud into biologically accurate models</vt:lpstr>
      <vt:lpstr>AlphaFold3 uses generative modeling to predict beyond just single proteins</vt:lpstr>
      <vt:lpstr>Confidence scores help you interpret which regions of the structure to trust — and which to treat with caution</vt:lpstr>
      <vt:lpstr>AlphaFold3 looks for full context when modeling</vt:lpstr>
      <vt:lpstr>AlphaFold3 uses generative modeling to predict beyond just single proteins</vt:lpstr>
      <vt:lpstr>AlphaFold3 represents a huge leap forward in protein modeling</vt:lpstr>
      <vt:lpstr>AlphaFold has greatly impacted and sped-up scientific progress in many sub-fields</vt:lpstr>
      <vt:lpstr>The developers of AlphaFold hope to improve the model’s accuracy and ability to model protein dynamics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Fast,Alexander C</dc:creator>
  <cp:lastModifiedBy>Fast,Alexander C</cp:lastModifiedBy>
  <cp:revision>36</cp:revision>
  <dcterms:created xsi:type="dcterms:W3CDTF">2025-07-18T16:37:06Z</dcterms:created>
  <dcterms:modified xsi:type="dcterms:W3CDTF">2025-07-25T12:44:46Z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0x0101008E1EC36AFCF37D429AE6F5E4BCD1CB54</vt:lpwstr>
  </property>
  <property fmtid="{D5CDD505-2E9C-101B-9397-08002B2CF9AE}" pid="3" name="MediaServiceImageTags">
    <vt:lpwstr/>
  </property>
</Properties>
</file>

<file path=docProps/thumbnail.jpeg>
</file>